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
      <p:font typeface="Heebo Light"/>
      <p:regular r:id="rId21"/>
    </p:embeddedFont>
    <p:embeddedFont>
      <p:font typeface="Heebo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svg"/><Relationship Id="rId11" Type="http://schemas.openxmlformats.org/officeDocument/2006/relationships/slideLayout" Target="../slideLayouts/slideLayout3.xml"/><Relationship Id="rId1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sv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svg"/><Relationship Id="rId15" Type="http://schemas.openxmlformats.org/officeDocument/2006/relationships/image" Target="../media/image-9-15.png"/><Relationship Id="rId16" Type="http://schemas.openxmlformats.org/officeDocument/2006/relationships/slideLayout" Target="../slideLayouts/slideLayout10.xml"/><Relationship Id="rId1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Real Vaqt Tizimlarida Interruptlar: Asoslar va Amaliyot</a:t>
            </a:r>
            <a:endParaRPr lang="en-US" sz="4450" dirty="0"/>
          </a:p>
        </p:txBody>
      </p:sp>
      <p:sp>
        <p:nvSpPr>
          <p:cNvPr id="4" name="Text 1"/>
          <p:cNvSpPr/>
          <p:nvPr/>
        </p:nvSpPr>
        <p:spPr>
          <a:xfrm>
            <a:off x="793790" y="444079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Ushbu taqdimotda real vaqt tizimlarining mohiyati, interruptlarning ulardagi o'rni va ishlash tamoyillari chuqur o'rganiladi. Bakalavriat talabalari va amaliy dasturchilar uchun mo'ljallangan bo'lib, interruptlarni to'g'ri boshqarish real vaqt tizimlarining barqarorligi va ishonchliligini ta'minlashda qanchalik muhimligini ko'rsatadi.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5319" y="507802"/>
            <a:ext cx="10933271" cy="576263"/>
          </a:xfrm>
          <a:prstGeom prst="rect">
            <a:avLst/>
          </a:prstGeom>
          <a:noFill/>
          <a:ln/>
        </p:spPr>
        <p:txBody>
          <a:bodyPr wrap="none" lIns="0" tIns="0" rIns="0" bIns="0" rtlCol="0" anchor="t"/>
          <a:lstStyle/>
          <a:p>
            <a:pPr algn="l" indent="0" marL="0">
              <a:lnSpc>
                <a:spcPts val="4500"/>
              </a:lnSpc>
              <a:buNone/>
            </a:pPr>
            <a:r>
              <a:rPr lang="en-US" sz="3600" dirty="0">
                <a:solidFill>
                  <a:srgbClr val="F2F0F4"/>
                </a:solidFill>
                <a:latin typeface="Montserrat" pitchFamily="34" charset="0"/>
                <a:ea typeface="Montserrat" pitchFamily="34" charset="-122"/>
                <a:cs typeface="Montserrat" pitchFamily="34" charset="-120"/>
              </a:rPr>
              <a:t>Xulosa: Real-Time Tizimlarining Asosiy Qoidalari</a:t>
            </a:r>
            <a:endParaRPr lang="en-US" sz="3600" dirty="0"/>
          </a:p>
        </p:txBody>
      </p:sp>
      <p:sp>
        <p:nvSpPr>
          <p:cNvPr id="3" name="Shape 1"/>
          <p:cNvSpPr/>
          <p:nvPr/>
        </p:nvSpPr>
        <p:spPr>
          <a:xfrm>
            <a:off x="645319" y="1452801"/>
            <a:ext cx="737473" cy="1106329"/>
          </a:xfrm>
          <a:prstGeom prst="roundRect">
            <a:avLst>
              <a:gd name="adj" fmla="val 360049"/>
            </a:avLst>
          </a:prstGeom>
          <a:solidFill>
            <a:srgbClr val="31136C"/>
          </a:solidFill>
          <a:ln w="7620">
            <a:solidFill>
              <a:srgbClr val="4A2C85"/>
            </a:solidFill>
            <a:prstDash val="solid"/>
          </a:ln>
        </p:spPr>
      </p:sp>
      <p:sp>
        <p:nvSpPr>
          <p:cNvPr id="4" name="Text 2"/>
          <p:cNvSpPr/>
          <p:nvPr/>
        </p:nvSpPr>
        <p:spPr>
          <a:xfrm>
            <a:off x="875705" y="1833086"/>
            <a:ext cx="276582" cy="345638"/>
          </a:xfrm>
          <a:prstGeom prst="rect">
            <a:avLst/>
          </a:prstGeom>
          <a:noFill/>
          <a:ln/>
        </p:spPr>
        <p:txBody>
          <a:bodyPr wrap="none" lIns="0" tIns="0" rIns="0" bIns="0" rtlCol="0" anchor="t"/>
          <a:lstStyle/>
          <a:p>
            <a:pPr algn="l" indent="0" marL="0">
              <a:lnSpc>
                <a:spcPts val="2150"/>
              </a:lnSpc>
              <a:buNone/>
            </a:pPr>
            <a:r>
              <a:rPr lang="en-US" sz="2150" dirty="0">
                <a:solidFill>
                  <a:srgbClr val="DCD7E5"/>
                </a:solidFill>
                <a:latin typeface="Montserrat" pitchFamily="34" charset="0"/>
                <a:ea typeface="Montserrat" pitchFamily="34" charset="-122"/>
                <a:cs typeface="Montserrat" pitchFamily="34" charset="-120"/>
              </a:rPr>
              <a:t>1</a:t>
            </a:r>
            <a:endParaRPr lang="en-US" sz="2150" dirty="0"/>
          </a:p>
        </p:txBody>
      </p:sp>
      <p:sp>
        <p:nvSpPr>
          <p:cNvPr id="5" name="Text 3"/>
          <p:cNvSpPr/>
          <p:nvPr/>
        </p:nvSpPr>
        <p:spPr>
          <a:xfrm>
            <a:off x="1567101" y="1637109"/>
            <a:ext cx="2856428" cy="288131"/>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Real-time = Vaqt MUHIM</a:t>
            </a:r>
            <a:endParaRPr lang="en-US" sz="1800" dirty="0"/>
          </a:p>
        </p:txBody>
      </p:sp>
      <p:sp>
        <p:nvSpPr>
          <p:cNvPr id="6" name="Text 4"/>
          <p:cNvSpPr/>
          <p:nvPr/>
        </p:nvSpPr>
        <p:spPr>
          <a:xfrm>
            <a:off x="1567101" y="2035850"/>
            <a:ext cx="12417981" cy="295037"/>
          </a:xfrm>
          <a:prstGeom prst="rect">
            <a:avLst/>
          </a:prstGeom>
          <a:noFill/>
          <a:ln/>
        </p:spPr>
        <p:txBody>
          <a:bodyPr wrap="none" lIns="0" tIns="0" rIns="0" bIns="0" rtlCol="0" anchor="t"/>
          <a:lstStyle/>
          <a:p>
            <a:pPr algn="l" indent="0" marL="0">
              <a:lnSpc>
                <a:spcPts val="2300"/>
              </a:lnSpc>
              <a:buNone/>
            </a:pPr>
            <a:r>
              <a:rPr lang="en-US" sz="1450" dirty="0">
                <a:solidFill>
                  <a:srgbClr val="DCD7E5"/>
                </a:solidFill>
                <a:latin typeface="Heebo Light" pitchFamily="34" charset="0"/>
                <a:ea typeface="Heebo Light" pitchFamily="34" charset="-122"/>
                <a:cs typeface="Heebo Light" pitchFamily="34" charset="-120"/>
              </a:rPr>
              <a:t>Har bir operatsiya qat'iy vaqt cheklovlari ostida bajarilishi shart.</a:t>
            </a:r>
            <a:endParaRPr lang="en-US" sz="1450" dirty="0"/>
          </a:p>
        </p:txBody>
      </p:sp>
      <p:sp>
        <p:nvSpPr>
          <p:cNvPr id="7" name="Shape 5"/>
          <p:cNvSpPr/>
          <p:nvPr/>
        </p:nvSpPr>
        <p:spPr>
          <a:xfrm>
            <a:off x="645319" y="2743438"/>
            <a:ext cx="737473" cy="1106329"/>
          </a:xfrm>
          <a:prstGeom prst="roundRect">
            <a:avLst>
              <a:gd name="adj" fmla="val 360049"/>
            </a:avLst>
          </a:prstGeom>
          <a:solidFill>
            <a:srgbClr val="31136C"/>
          </a:solidFill>
          <a:ln w="7620">
            <a:solidFill>
              <a:srgbClr val="4A2C85"/>
            </a:solidFill>
            <a:prstDash val="solid"/>
          </a:ln>
        </p:spPr>
      </p:sp>
      <p:sp>
        <p:nvSpPr>
          <p:cNvPr id="8" name="Text 6"/>
          <p:cNvSpPr/>
          <p:nvPr/>
        </p:nvSpPr>
        <p:spPr>
          <a:xfrm>
            <a:off x="875705" y="3123724"/>
            <a:ext cx="276582" cy="345638"/>
          </a:xfrm>
          <a:prstGeom prst="rect">
            <a:avLst/>
          </a:prstGeom>
          <a:noFill/>
          <a:ln/>
        </p:spPr>
        <p:txBody>
          <a:bodyPr wrap="none" lIns="0" tIns="0" rIns="0" bIns="0" rtlCol="0" anchor="t"/>
          <a:lstStyle/>
          <a:p>
            <a:pPr algn="l" indent="0" marL="0">
              <a:lnSpc>
                <a:spcPts val="2150"/>
              </a:lnSpc>
              <a:buNone/>
            </a:pPr>
            <a:r>
              <a:rPr lang="en-US" sz="2150" dirty="0">
                <a:solidFill>
                  <a:srgbClr val="DCD7E5"/>
                </a:solidFill>
                <a:latin typeface="Montserrat" pitchFamily="34" charset="0"/>
                <a:ea typeface="Montserrat" pitchFamily="34" charset="-122"/>
                <a:cs typeface="Montserrat" pitchFamily="34" charset="-120"/>
              </a:rPr>
              <a:t>2</a:t>
            </a:r>
            <a:endParaRPr lang="en-US" sz="2150" dirty="0"/>
          </a:p>
        </p:txBody>
      </p:sp>
      <p:sp>
        <p:nvSpPr>
          <p:cNvPr id="9" name="Text 7"/>
          <p:cNvSpPr/>
          <p:nvPr/>
        </p:nvSpPr>
        <p:spPr>
          <a:xfrm>
            <a:off x="1567101" y="2927747"/>
            <a:ext cx="3056334" cy="288131"/>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Interruptsiz Real-time Yo'q</a:t>
            </a:r>
            <a:endParaRPr lang="en-US" sz="1800" dirty="0"/>
          </a:p>
        </p:txBody>
      </p:sp>
      <p:sp>
        <p:nvSpPr>
          <p:cNvPr id="10" name="Text 8"/>
          <p:cNvSpPr/>
          <p:nvPr/>
        </p:nvSpPr>
        <p:spPr>
          <a:xfrm>
            <a:off x="1567101" y="3326487"/>
            <a:ext cx="12417981" cy="295037"/>
          </a:xfrm>
          <a:prstGeom prst="rect">
            <a:avLst/>
          </a:prstGeom>
          <a:noFill/>
          <a:ln/>
        </p:spPr>
        <p:txBody>
          <a:bodyPr wrap="none" lIns="0" tIns="0" rIns="0" bIns="0" rtlCol="0" anchor="t"/>
          <a:lstStyle/>
          <a:p>
            <a:pPr algn="l" indent="0" marL="0">
              <a:lnSpc>
                <a:spcPts val="2300"/>
              </a:lnSpc>
              <a:buNone/>
            </a:pPr>
            <a:r>
              <a:rPr lang="en-US" sz="1450" dirty="0">
                <a:solidFill>
                  <a:srgbClr val="DCD7E5"/>
                </a:solidFill>
                <a:latin typeface="Heebo Light" pitchFamily="34" charset="0"/>
                <a:ea typeface="Heebo Light" pitchFamily="34" charset="-122"/>
                <a:cs typeface="Heebo Light" pitchFamily="34" charset="-120"/>
              </a:rPr>
              <a:t>Interruptlar hodisalarga tezkor javob berishning yagona samarali yo'lidir.</a:t>
            </a:r>
            <a:endParaRPr lang="en-US" sz="1450" dirty="0"/>
          </a:p>
        </p:txBody>
      </p:sp>
      <p:sp>
        <p:nvSpPr>
          <p:cNvPr id="11" name="Shape 9"/>
          <p:cNvSpPr/>
          <p:nvPr/>
        </p:nvSpPr>
        <p:spPr>
          <a:xfrm>
            <a:off x="645319" y="4034076"/>
            <a:ext cx="737473" cy="1106329"/>
          </a:xfrm>
          <a:prstGeom prst="roundRect">
            <a:avLst>
              <a:gd name="adj" fmla="val 360049"/>
            </a:avLst>
          </a:prstGeom>
          <a:solidFill>
            <a:srgbClr val="31136C"/>
          </a:solidFill>
          <a:ln w="7620">
            <a:solidFill>
              <a:srgbClr val="4A2C85"/>
            </a:solidFill>
            <a:prstDash val="solid"/>
          </a:ln>
        </p:spPr>
      </p:sp>
      <p:sp>
        <p:nvSpPr>
          <p:cNvPr id="12" name="Text 10"/>
          <p:cNvSpPr/>
          <p:nvPr/>
        </p:nvSpPr>
        <p:spPr>
          <a:xfrm>
            <a:off x="875705" y="4414361"/>
            <a:ext cx="276582" cy="345638"/>
          </a:xfrm>
          <a:prstGeom prst="rect">
            <a:avLst/>
          </a:prstGeom>
          <a:noFill/>
          <a:ln/>
        </p:spPr>
        <p:txBody>
          <a:bodyPr wrap="none" lIns="0" tIns="0" rIns="0" bIns="0" rtlCol="0" anchor="t"/>
          <a:lstStyle/>
          <a:p>
            <a:pPr algn="l" indent="0" marL="0">
              <a:lnSpc>
                <a:spcPts val="2150"/>
              </a:lnSpc>
              <a:buNone/>
            </a:pPr>
            <a:r>
              <a:rPr lang="en-US" sz="2150" dirty="0">
                <a:solidFill>
                  <a:srgbClr val="DCD7E5"/>
                </a:solidFill>
                <a:latin typeface="Montserrat" pitchFamily="34" charset="0"/>
                <a:ea typeface="Montserrat" pitchFamily="34" charset="-122"/>
                <a:cs typeface="Montserrat" pitchFamily="34" charset="-120"/>
              </a:rPr>
              <a:t>3</a:t>
            </a:r>
            <a:endParaRPr lang="en-US" sz="2150" dirty="0"/>
          </a:p>
        </p:txBody>
      </p:sp>
      <p:sp>
        <p:nvSpPr>
          <p:cNvPr id="13" name="Text 11"/>
          <p:cNvSpPr/>
          <p:nvPr/>
        </p:nvSpPr>
        <p:spPr>
          <a:xfrm>
            <a:off x="1567101" y="4218384"/>
            <a:ext cx="3370659" cy="288131"/>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ISR Uzun Bo'lsa → Tizim O'ladi</a:t>
            </a:r>
            <a:endParaRPr lang="en-US" sz="1800" dirty="0"/>
          </a:p>
        </p:txBody>
      </p:sp>
      <p:sp>
        <p:nvSpPr>
          <p:cNvPr id="14" name="Text 12"/>
          <p:cNvSpPr/>
          <p:nvPr/>
        </p:nvSpPr>
        <p:spPr>
          <a:xfrm>
            <a:off x="1567101" y="4617125"/>
            <a:ext cx="12417981" cy="295037"/>
          </a:xfrm>
          <a:prstGeom prst="rect">
            <a:avLst/>
          </a:prstGeom>
          <a:noFill/>
          <a:ln/>
        </p:spPr>
        <p:txBody>
          <a:bodyPr wrap="none" lIns="0" tIns="0" rIns="0" bIns="0" rtlCol="0" anchor="t"/>
          <a:lstStyle/>
          <a:p>
            <a:pPr algn="l" indent="0" marL="0">
              <a:lnSpc>
                <a:spcPts val="2300"/>
              </a:lnSpc>
              <a:buNone/>
            </a:pPr>
            <a:r>
              <a:rPr lang="en-US" sz="1450" dirty="0">
                <a:solidFill>
                  <a:srgbClr val="DCD7E5"/>
                </a:solidFill>
                <a:latin typeface="Heebo Light" pitchFamily="34" charset="0"/>
                <a:ea typeface="Heebo Light" pitchFamily="34" charset="-122"/>
                <a:cs typeface="Heebo Light" pitchFamily="34" charset="-120"/>
              </a:rPr>
              <a:t>ISRlar maksimal darajada qisqa, tezkor va bloklamaydigan bo'lishi kerak.</a:t>
            </a:r>
            <a:endParaRPr lang="en-US" sz="1450" dirty="0"/>
          </a:p>
        </p:txBody>
      </p:sp>
      <p:sp>
        <p:nvSpPr>
          <p:cNvPr id="15" name="Shape 13"/>
          <p:cNvSpPr/>
          <p:nvPr/>
        </p:nvSpPr>
        <p:spPr>
          <a:xfrm>
            <a:off x="645319" y="5324713"/>
            <a:ext cx="737473" cy="1106329"/>
          </a:xfrm>
          <a:prstGeom prst="roundRect">
            <a:avLst>
              <a:gd name="adj" fmla="val 360049"/>
            </a:avLst>
          </a:prstGeom>
          <a:solidFill>
            <a:srgbClr val="31136C"/>
          </a:solidFill>
          <a:ln w="7620">
            <a:solidFill>
              <a:srgbClr val="4A2C85"/>
            </a:solidFill>
            <a:prstDash val="solid"/>
          </a:ln>
        </p:spPr>
      </p:sp>
      <p:sp>
        <p:nvSpPr>
          <p:cNvPr id="16" name="Text 14"/>
          <p:cNvSpPr/>
          <p:nvPr/>
        </p:nvSpPr>
        <p:spPr>
          <a:xfrm>
            <a:off x="875705" y="5704999"/>
            <a:ext cx="276582" cy="345638"/>
          </a:xfrm>
          <a:prstGeom prst="rect">
            <a:avLst/>
          </a:prstGeom>
          <a:noFill/>
          <a:ln/>
        </p:spPr>
        <p:txBody>
          <a:bodyPr wrap="none" lIns="0" tIns="0" rIns="0" bIns="0" rtlCol="0" anchor="t"/>
          <a:lstStyle/>
          <a:p>
            <a:pPr algn="l" indent="0" marL="0">
              <a:lnSpc>
                <a:spcPts val="2150"/>
              </a:lnSpc>
              <a:buNone/>
            </a:pPr>
            <a:r>
              <a:rPr lang="en-US" sz="2150" dirty="0">
                <a:solidFill>
                  <a:srgbClr val="DCD7E5"/>
                </a:solidFill>
                <a:latin typeface="Montserrat" pitchFamily="34" charset="0"/>
                <a:ea typeface="Montserrat" pitchFamily="34" charset="-122"/>
                <a:cs typeface="Montserrat" pitchFamily="34" charset="-120"/>
              </a:rPr>
              <a:t>4</a:t>
            </a:r>
            <a:endParaRPr lang="en-US" sz="2150" dirty="0"/>
          </a:p>
        </p:txBody>
      </p:sp>
      <p:sp>
        <p:nvSpPr>
          <p:cNvPr id="17" name="Text 15"/>
          <p:cNvSpPr/>
          <p:nvPr/>
        </p:nvSpPr>
        <p:spPr>
          <a:xfrm>
            <a:off x="1567101" y="5509022"/>
            <a:ext cx="3487817" cy="288131"/>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Timer Interrupt — Eng Muhim</a:t>
            </a:r>
            <a:endParaRPr lang="en-US" sz="1800" dirty="0"/>
          </a:p>
        </p:txBody>
      </p:sp>
      <p:sp>
        <p:nvSpPr>
          <p:cNvPr id="18" name="Text 16"/>
          <p:cNvSpPr/>
          <p:nvPr/>
        </p:nvSpPr>
        <p:spPr>
          <a:xfrm>
            <a:off x="1567101" y="5907762"/>
            <a:ext cx="12417981" cy="295037"/>
          </a:xfrm>
          <a:prstGeom prst="rect">
            <a:avLst/>
          </a:prstGeom>
          <a:noFill/>
          <a:ln/>
        </p:spPr>
        <p:txBody>
          <a:bodyPr wrap="none" lIns="0" tIns="0" rIns="0" bIns="0" rtlCol="0" anchor="t"/>
          <a:lstStyle/>
          <a:p>
            <a:pPr algn="l" indent="0" marL="0">
              <a:lnSpc>
                <a:spcPts val="2300"/>
              </a:lnSpc>
              <a:buNone/>
            </a:pPr>
            <a:r>
              <a:rPr lang="en-US" sz="1450" dirty="0">
                <a:solidFill>
                  <a:srgbClr val="DCD7E5"/>
                </a:solidFill>
                <a:latin typeface="Heebo Light" pitchFamily="34" charset="0"/>
                <a:ea typeface="Heebo Light" pitchFamily="34" charset="-122"/>
                <a:cs typeface="Heebo Light" pitchFamily="34" charset="-120"/>
              </a:rPr>
              <a:t>U real vaqt tizimining vaqt bazasini ta'minlaydi va tasklarni rejalashtirish uchun asos hisoblanadi.</a:t>
            </a:r>
            <a:endParaRPr lang="en-US" sz="1450" dirty="0"/>
          </a:p>
        </p:txBody>
      </p:sp>
      <p:sp>
        <p:nvSpPr>
          <p:cNvPr id="19" name="Shape 17"/>
          <p:cNvSpPr/>
          <p:nvPr/>
        </p:nvSpPr>
        <p:spPr>
          <a:xfrm>
            <a:off x="645319" y="6615351"/>
            <a:ext cx="737473" cy="1106329"/>
          </a:xfrm>
          <a:prstGeom prst="roundRect">
            <a:avLst>
              <a:gd name="adj" fmla="val 360049"/>
            </a:avLst>
          </a:prstGeom>
          <a:solidFill>
            <a:srgbClr val="31136C"/>
          </a:solidFill>
          <a:ln w="7620">
            <a:solidFill>
              <a:srgbClr val="4A2C85"/>
            </a:solidFill>
            <a:prstDash val="solid"/>
          </a:ln>
        </p:spPr>
      </p:sp>
      <p:sp>
        <p:nvSpPr>
          <p:cNvPr id="20" name="Text 18"/>
          <p:cNvSpPr/>
          <p:nvPr/>
        </p:nvSpPr>
        <p:spPr>
          <a:xfrm>
            <a:off x="875705" y="6995636"/>
            <a:ext cx="276582" cy="345638"/>
          </a:xfrm>
          <a:prstGeom prst="rect">
            <a:avLst/>
          </a:prstGeom>
          <a:noFill/>
          <a:ln/>
        </p:spPr>
        <p:txBody>
          <a:bodyPr wrap="none" lIns="0" tIns="0" rIns="0" bIns="0" rtlCol="0" anchor="t"/>
          <a:lstStyle/>
          <a:p>
            <a:pPr algn="l" indent="0" marL="0">
              <a:lnSpc>
                <a:spcPts val="2150"/>
              </a:lnSpc>
              <a:buNone/>
            </a:pPr>
            <a:r>
              <a:rPr lang="en-US" sz="2150" dirty="0">
                <a:solidFill>
                  <a:srgbClr val="DCD7E5"/>
                </a:solidFill>
                <a:latin typeface="Montserrat" pitchFamily="34" charset="0"/>
                <a:ea typeface="Montserrat" pitchFamily="34" charset="-122"/>
                <a:cs typeface="Montserrat" pitchFamily="34" charset="-120"/>
              </a:rPr>
              <a:t>5</a:t>
            </a:r>
            <a:endParaRPr lang="en-US" sz="2150" dirty="0"/>
          </a:p>
        </p:txBody>
      </p:sp>
      <p:sp>
        <p:nvSpPr>
          <p:cNvPr id="21" name="Text 19"/>
          <p:cNvSpPr/>
          <p:nvPr/>
        </p:nvSpPr>
        <p:spPr>
          <a:xfrm>
            <a:off x="1567101" y="6799659"/>
            <a:ext cx="4607123" cy="288131"/>
          </a:xfrm>
          <a:prstGeom prst="rect">
            <a:avLst/>
          </a:prstGeom>
          <a:noFill/>
          <a:ln/>
        </p:spPr>
        <p:txBody>
          <a:bodyPr wrap="none" lIns="0" tIns="0" rIns="0" bIns="0" rtlCol="0" anchor="t"/>
          <a:lstStyle/>
          <a:p>
            <a:pPr algn="l" indent="0" marL="0">
              <a:lnSpc>
                <a:spcPts val="2250"/>
              </a:lnSpc>
              <a:buNone/>
            </a:pPr>
            <a:r>
              <a:rPr lang="en-US" sz="1800" dirty="0">
                <a:solidFill>
                  <a:srgbClr val="DCD7E5"/>
                </a:solidFill>
                <a:latin typeface="Montserrat" pitchFamily="34" charset="0"/>
                <a:ea typeface="Montserrat" pitchFamily="34" charset="-122"/>
                <a:cs typeface="Montserrat" pitchFamily="34" charset="-120"/>
              </a:rPr>
              <a:t>Priority Noto'g'ri Bo'lsa → Deadline O'tadi</a:t>
            </a:r>
            <a:endParaRPr lang="en-US" sz="1800" dirty="0"/>
          </a:p>
        </p:txBody>
      </p:sp>
      <p:sp>
        <p:nvSpPr>
          <p:cNvPr id="22" name="Text 20"/>
          <p:cNvSpPr/>
          <p:nvPr/>
        </p:nvSpPr>
        <p:spPr>
          <a:xfrm>
            <a:off x="1567101" y="7198400"/>
            <a:ext cx="12417981" cy="295037"/>
          </a:xfrm>
          <a:prstGeom prst="rect">
            <a:avLst/>
          </a:prstGeom>
          <a:noFill/>
          <a:ln/>
        </p:spPr>
        <p:txBody>
          <a:bodyPr wrap="none" lIns="0" tIns="0" rIns="0" bIns="0" rtlCol="0" anchor="t"/>
          <a:lstStyle/>
          <a:p>
            <a:pPr algn="l" indent="0" marL="0">
              <a:lnSpc>
                <a:spcPts val="2300"/>
              </a:lnSpc>
              <a:buNone/>
            </a:pPr>
            <a:r>
              <a:rPr lang="en-US" sz="1450" dirty="0">
                <a:solidFill>
                  <a:srgbClr val="DCD7E5"/>
                </a:solidFill>
                <a:latin typeface="Heebo Light" pitchFamily="34" charset="0"/>
                <a:ea typeface="Heebo Light" pitchFamily="34" charset="-122"/>
                <a:cs typeface="Heebo Light" pitchFamily="34" charset="-120"/>
              </a:rPr>
              <a:t>Interrupt va task prioritetlarini to'g'ri sozlash real vaqt talablariga rioya qilish uchun hal qiluvchi ahamiyatga ega.</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577"/>
          </a:xfrm>
          <a:prstGeom prst="rect">
            <a:avLst/>
          </a:prstGeom>
        </p:spPr>
      </p:pic>
      <p:sp>
        <p:nvSpPr>
          <p:cNvPr id="3" name="Text 0"/>
          <p:cNvSpPr/>
          <p:nvPr/>
        </p:nvSpPr>
        <p:spPr>
          <a:xfrm>
            <a:off x="6184106" y="548164"/>
            <a:ext cx="5718810" cy="622935"/>
          </a:xfrm>
          <a:prstGeom prst="rect">
            <a:avLst/>
          </a:prstGeom>
          <a:noFill/>
          <a:ln/>
        </p:spPr>
        <p:txBody>
          <a:bodyPr wrap="none" lIns="0" tIns="0" rIns="0" bIns="0" rtlCol="0" anchor="t"/>
          <a:lstStyle/>
          <a:p>
            <a:pPr algn="l" indent="0" marL="0">
              <a:lnSpc>
                <a:spcPts val="4900"/>
              </a:lnSpc>
              <a:buNone/>
            </a:pPr>
            <a:r>
              <a:rPr lang="en-US" sz="3900" dirty="0">
                <a:solidFill>
                  <a:srgbClr val="F2F0F4"/>
                </a:solidFill>
                <a:latin typeface="Montserrat" pitchFamily="34" charset="0"/>
                <a:ea typeface="Montserrat" pitchFamily="34" charset="-122"/>
                <a:cs typeface="Montserrat" pitchFamily="34" charset="-120"/>
              </a:rPr>
              <a:t>Real Vaqt Tizimi Nima?</a:t>
            </a:r>
            <a:endParaRPr lang="en-US" sz="3900" dirty="0"/>
          </a:p>
        </p:txBody>
      </p:sp>
      <p:sp>
        <p:nvSpPr>
          <p:cNvPr id="4" name="Shape 1"/>
          <p:cNvSpPr/>
          <p:nvPr/>
        </p:nvSpPr>
        <p:spPr>
          <a:xfrm>
            <a:off x="6184106" y="1470065"/>
            <a:ext cx="3774638" cy="3672721"/>
          </a:xfrm>
          <a:prstGeom prst="roundRect">
            <a:avLst>
              <a:gd name="adj" fmla="val 2280"/>
            </a:avLst>
          </a:prstGeom>
          <a:solidFill>
            <a:srgbClr val="31136C"/>
          </a:solidFill>
          <a:ln w="7620">
            <a:solidFill>
              <a:srgbClr val="4A2C85"/>
            </a:solidFill>
            <a:prstDash val="solid"/>
          </a:ln>
        </p:spPr>
      </p:sp>
      <p:pic>
        <p:nvPicPr>
          <p:cNvPr id="5" name="Image 1" descr="preencoded.png">    </p:cNvPr>
          <p:cNvPicPr>
            <a:picLocks noChangeAspect="1"/>
          </p:cNvPicPr>
          <p:nvPr/>
        </p:nvPicPr>
        <p:blipFill>
          <a:blip r:embed="rId2"/>
          <a:stretch>
            <a:fillRect/>
          </a:stretch>
        </p:blipFill>
        <p:spPr>
          <a:xfrm>
            <a:off x="6391037" y="1676995"/>
            <a:ext cx="598051" cy="598051"/>
          </a:xfrm>
          <a:prstGeom prst="rect">
            <a:avLst/>
          </a:prstGeom>
        </p:spPr>
      </p:pic>
      <p:pic>
        <p:nvPicPr>
          <p:cNvPr id="6"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5462" y="1841421"/>
            <a:ext cx="269081" cy="269081"/>
          </a:xfrm>
          <a:prstGeom prst="rect">
            <a:avLst/>
          </a:prstGeom>
        </p:spPr>
      </p:pic>
      <p:sp>
        <p:nvSpPr>
          <p:cNvPr id="7" name="Text 2"/>
          <p:cNvSpPr/>
          <p:nvPr/>
        </p:nvSpPr>
        <p:spPr>
          <a:xfrm>
            <a:off x="6391037" y="2474357"/>
            <a:ext cx="3360777" cy="747713"/>
          </a:xfrm>
          <a:prstGeom prst="rect">
            <a:avLst/>
          </a:prstGeom>
          <a:noFill/>
          <a:ln/>
        </p:spPr>
        <p:txBody>
          <a:bodyPr wrap="square" lIns="0" tIns="0" rIns="0" bIns="0" rtlCol="0" anchor="t"/>
          <a:lstStyle/>
          <a:p>
            <a:pPr algn="l" indent="0" marL="0">
              <a:lnSpc>
                <a:spcPts val="2900"/>
              </a:lnSpc>
              <a:buNone/>
            </a:pPr>
            <a:r>
              <a:rPr lang="en-US" sz="2350" dirty="0">
                <a:solidFill>
                  <a:srgbClr val="DCD7E5"/>
                </a:solidFill>
                <a:latin typeface="Montserrat" pitchFamily="34" charset="0"/>
                <a:ea typeface="Montserrat" pitchFamily="34" charset="-122"/>
                <a:cs typeface="Montserrat" pitchFamily="34" charset="-120"/>
              </a:rPr>
              <a:t>Vaqtinchalik Cheklovlar</a:t>
            </a:r>
            <a:endParaRPr lang="en-US" sz="2350" dirty="0"/>
          </a:p>
        </p:txBody>
      </p:sp>
      <p:sp>
        <p:nvSpPr>
          <p:cNvPr id="8" name="Text 3"/>
          <p:cNvSpPr/>
          <p:nvPr/>
        </p:nvSpPr>
        <p:spPr>
          <a:xfrm>
            <a:off x="6391037" y="3341608"/>
            <a:ext cx="3360777" cy="127539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Natija qachon chiqishi, natijaning o'zidan ham muhim bo'lgan tizim. Har bir operatsiya uchun qat'iy "deadline" (oxirgi ruxsat etilgan vaqt) mavjud.</a:t>
            </a:r>
            <a:endParaRPr lang="en-US" sz="1550" dirty="0"/>
          </a:p>
        </p:txBody>
      </p:sp>
      <p:sp>
        <p:nvSpPr>
          <p:cNvPr id="9" name="Shape 4"/>
          <p:cNvSpPr/>
          <p:nvPr/>
        </p:nvSpPr>
        <p:spPr>
          <a:xfrm>
            <a:off x="10158055" y="1470065"/>
            <a:ext cx="3774638" cy="3672721"/>
          </a:xfrm>
          <a:prstGeom prst="roundRect">
            <a:avLst>
              <a:gd name="adj" fmla="val 2280"/>
            </a:avLst>
          </a:prstGeom>
          <a:solidFill>
            <a:srgbClr val="31136C"/>
          </a:solidFill>
          <a:ln w="7620">
            <a:solidFill>
              <a:srgbClr val="4A2C85"/>
            </a:solidFill>
            <a:prstDash val="solid"/>
          </a:ln>
        </p:spPr>
      </p:sp>
      <p:pic>
        <p:nvPicPr>
          <p:cNvPr id="10" name="Image 3" descr="preencoded.png">    </p:cNvPr>
          <p:cNvPicPr>
            <a:picLocks noChangeAspect="1"/>
          </p:cNvPicPr>
          <p:nvPr/>
        </p:nvPicPr>
        <p:blipFill>
          <a:blip r:embed="rId5"/>
          <a:stretch>
            <a:fillRect/>
          </a:stretch>
        </p:blipFill>
        <p:spPr>
          <a:xfrm>
            <a:off x="10364986" y="1676995"/>
            <a:ext cx="598051" cy="598051"/>
          </a:xfrm>
          <a:prstGeom prst="rect">
            <a:avLst/>
          </a:prstGeom>
        </p:spPr>
      </p:pic>
      <p:pic>
        <p:nvPicPr>
          <p:cNvPr id="11"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9411" y="1841421"/>
            <a:ext cx="269081" cy="269081"/>
          </a:xfrm>
          <a:prstGeom prst="rect">
            <a:avLst/>
          </a:prstGeom>
        </p:spPr>
      </p:pic>
      <p:sp>
        <p:nvSpPr>
          <p:cNvPr id="12" name="Text 5"/>
          <p:cNvSpPr/>
          <p:nvPr/>
        </p:nvSpPr>
        <p:spPr>
          <a:xfrm>
            <a:off x="10364986" y="2474357"/>
            <a:ext cx="3360777" cy="747713"/>
          </a:xfrm>
          <a:prstGeom prst="rect">
            <a:avLst/>
          </a:prstGeom>
          <a:noFill/>
          <a:ln/>
        </p:spPr>
        <p:txBody>
          <a:bodyPr wrap="square" lIns="0" tIns="0" rIns="0" bIns="0" rtlCol="0" anchor="t"/>
          <a:lstStyle/>
          <a:p>
            <a:pPr algn="l" indent="0" marL="0">
              <a:lnSpc>
                <a:spcPts val="2900"/>
              </a:lnSpc>
              <a:buNone/>
            </a:pPr>
            <a:r>
              <a:rPr lang="en-US" sz="2350" dirty="0">
                <a:solidFill>
                  <a:srgbClr val="DCD7E5"/>
                </a:solidFill>
                <a:latin typeface="Montserrat" pitchFamily="34" charset="0"/>
                <a:ea typeface="Montserrat" pitchFamily="34" charset="-122"/>
                <a:cs typeface="Montserrat" pitchFamily="34" charset="-120"/>
              </a:rPr>
              <a:t>Oddiy Dastur vs. Real Vaqt Tizimi</a:t>
            </a:r>
            <a:endParaRPr lang="en-US" sz="2350" dirty="0"/>
          </a:p>
        </p:txBody>
      </p:sp>
      <p:sp>
        <p:nvSpPr>
          <p:cNvPr id="13" name="Text 6"/>
          <p:cNvSpPr/>
          <p:nvPr/>
        </p:nvSpPr>
        <p:spPr>
          <a:xfrm>
            <a:off x="10364986" y="3341608"/>
            <a:ext cx="3360777" cy="1594247"/>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Oddiy dasturda 5 soniyada javob muammo emas. Ammo real vaqt tizimida 3 millisekund ichida javob bermasa, bu xato yoki hatto falokatga olib kelishi mumkin.</a:t>
            </a:r>
            <a:endParaRPr lang="en-US" sz="1550" dirty="0"/>
          </a:p>
        </p:txBody>
      </p:sp>
      <p:sp>
        <p:nvSpPr>
          <p:cNvPr id="14" name="Shape 7"/>
          <p:cNvSpPr/>
          <p:nvPr/>
        </p:nvSpPr>
        <p:spPr>
          <a:xfrm>
            <a:off x="6184106" y="5342096"/>
            <a:ext cx="7748588" cy="2342317"/>
          </a:xfrm>
          <a:prstGeom prst="roundRect">
            <a:avLst>
              <a:gd name="adj" fmla="val 3575"/>
            </a:avLst>
          </a:prstGeom>
          <a:solidFill>
            <a:srgbClr val="31136C"/>
          </a:solidFill>
          <a:ln w="7620">
            <a:solidFill>
              <a:srgbClr val="4A2C85"/>
            </a:solidFill>
            <a:prstDash val="solid"/>
          </a:ln>
        </p:spPr>
      </p:sp>
      <p:pic>
        <p:nvPicPr>
          <p:cNvPr id="15" name="Image 5" descr="preencoded.png">    </p:cNvPr>
          <p:cNvPicPr>
            <a:picLocks noChangeAspect="1"/>
          </p:cNvPicPr>
          <p:nvPr/>
        </p:nvPicPr>
        <p:blipFill>
          <a:blip r:embed="rId8"/>
          <a:stretch>
            <a:fillRect/>
          </a:stretch>
        </p:blipFill>
        <p:spPr>
          <a:xfrm>
            <a:off x="6391037" y="5549027"/>
            <a:ext cx="598051" cy="598051"/>
          </a:xfrm>
          <a:prstGeom prst="rect">
            <a:avLst/>
          </a:prstGeom>
        </p:spPr>
      </p:pic>
      <p:pic>
        <p:nvPicPr>
          <p:cNvPr id="16"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55462" y="5713452"/>
            <a:ext cx="269081" cy="269081"/>
          </a:xfrm>
          <a:prstGeom prst="rect">
            <a:avLst/>
          </a:prstGeom>
        </p:spPr>
      </p:pic>
      <p:sp>
        <p:nvSpPr>
          <p:cNvPr id="17" name="Text 8"/>
          <p:cNvSpPr/>
          <p:nvPr/>
        </p:nvSpPr>
        <p:spPr>
          <a:xfrm>
            <a:off x="6391037" y="6346388"/>
            <a:ext cx="2990255" cy="373856"/>
          </a:xfrm>
          <a:prstGeom prst="rect">
            <a:avLst/>
          </a:prstGeom>
          <a:noFill/>
          <a:ln/>
        </p:spPr>
        <p:txBody>
          <a:bodyPr wrap="none" lIns="0" tIns="0" rIns="0" bIns="0" rtlCol="0" anchor="t"/>
          <a:lstStyle/>
          <a:p>
            <a:pPr algn="l" indent="0" marL="0">
              <a:lnSpc>
                <a:spcPts val="2900"/>
              </a:lnSpc>
              <a:buNone/>
            </a:pPr>
            <a:r>
              <a:rPr lang="en-US" sz="2350" dirty="0">
                <a:solidFill>
                  <a:srgbClr val="481C9E"/>
                </a:solidFill>
                <a:latin typeface="Montserrat" pitchFamily="34" charset="0"/>
                <a:ea typeface="Montserrat" pitchFamily="34" charset="-122"/>
                <a:cs typeface="Montserrat" pitchFamily="34" charset="-120"/>
              </a:rPr>
              <a:t>Muhimlik:</a:t>
            </a:r>
            <a:pPr algn="l" indent="0" marL="0">
              <a:lnSpc>
                <a:spcPts val="2900"/>
              </a:lnSpc>
              <a:buNone/>
            </a:pPr>
            <a:r>
              <a:rPr lang="en-US" sz="2350" dirty="0">
                <a:solidFill>
                  <a:srgbClr val="DCD7E5"/>
                </a:solidFill>
                <a:latin typeface="Montserrat" pitchFamily="34" charset="0"/>
                <a:ea typeface="Montserrat" pitchFamily="34" charset="-122"/>
                <a:cs typeface="Montserrat" pitchFamily="34" charset="-120"/>
              </a:rPr>
              <a:t> Deadline</a:t>
            </a:r>
            <a:endParaRPr lang="en-US" sz="2350" dirty="0"/>
          </a:p>
        </p:txBody>
      </p:sp>
      <p:sp>
        <p:nvSpPr>
          <p:cNvPr id="18" name="Text 9"/>
          <p:cNvSpPr/>
          <p:nvPr/>
        </p:nvSpPr>
        <p:spPr>
          <a:xfrm>
            <a:off x="6391037" y="6839783"/>
            <a:ext cx="7334726" cy="637699"/>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Eng muhim parametr – bu deadline. Uni buzish tizimning ishdan chiqishiga yoki sifatning pasayishiga olib keladi.</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88431"/>
          </a:xfrm>
          <a:prstGeom prst="rect">
            <a:avLst/>
          </a:prstGeom>
        </p:spPr>
      </p:pic>
      <p:sp>
        <p:nvSpPr>
          <p:cNvPr id="3" name="Text 0"/>
          <p:cNvSpPr/>
          <p:nvPr/>
        </p:nvSpPr>
        <p:spPr>
          <a:xfrm>
            <a:off x="752713" y="3279815"/>
            <a:ext cx="8026479" cy="672108"/>
          </a:xfrm>
          <a:prstGeom prst="rect">
            <a:avLst/>
          </a:prstGeom>
          <a:noFill/>
          <a:ln/>
        </p:spPr>
        <p:txBody>
          <a:bodyPr wrap="none" lIns="0" tIns="0" rIns="0" bIns="0" rtlCol="0" anchor="t"/>
          <a:lstStyle/>
          <a:p>
            <a:pPr algn="l" indent="0" marL="0">
              <a:lnSpc>
                <a:spcPts val="5250"/>
              </a:lnSpc>
              <a:buNone/>
            </a:pPr>
            <a:r>
              <a:rPr lang="en-US" sz="4200" dirty="0">
                <a:solidFill>
                  <a:srgbClr val="F2F0F4"/>
                </a:solidFill>
                <a:latin typeface="Montserrat" pitchFamily="34" charset="0"/>
                <a:ea typeface="Montserrat" pitchFamily="34" charset="-122"/>
                <a:cs typeface="Montserrat" pitchFamily="34" charset="-120"/>
              </a:rPr>
              <a:t>Real Vaqt Tizimlarining Turlari</a:t>
            </a:r>
            <a:endParaRPr lang="en-US" sz="4200" dirty="0"/>
          </a:p>
        </p:txBody>
      </p:sp>
      <p:sp>
        <p:nvSpPr>
          <p:cNvPr id="4" name="Shape 1"/>
          <p:cNvSpPr/>
          <p:nvPr/>
        </p:nvSpPr>
        <p:spPr>
          <a:xfrm>
            <a:off x="752713" y="4274463"/>
            <a:ext cx="6454973" cy="3366492"/>
          </a:xfrm>
          <a:prstGeom prst="roundRect">
            <a:avLst>
              <a:gd name="adj" fmla="val 4346"/>
            </a:avLst>
          </a:prstGeom>
          <a:solidFill>
            <a:srgbClr val="0D0A2C">
              <a:alpha val="95000"/>
            </a:srgbClr>
          </a:solidFill>
          <a:ln w="30480">
            <a:solidFill>
              <a:srgbClr val="4A2C85"/>
            </a:solidFill>
            <a:prstDash val="solid"/>
          </a:ln>
        </p:spPr>
      </p:sp>
      <p:pic>
        <p:nvPicPr>
          <p:cNvPr id="5" name="Image 1" descr="preencoded.png">    </p:cNvPr>
          <p:cNvPicPr>
            <a:picLocks noChangeAspect="1"/>
          </p:cNvPicPr>
          <p:nvPr/>
        </p:nvPicPr>
        <p:blipFill>
          <a:blip r:embed="rId2"/>
          <a:stretch>
            <a:fillRect/>
          </a:stretch>
        </p:blipFill>
        <p:spPr>
          <a:xfrm>
            <a:off x="722233" y="4274463"/>
            <a:ext cx="121920" cy="3366492"/>
          </a:xfrm>
          <a:prstGeom prst="rect">
            <a:avLst/>
          </a:prstGeom>
        </p:spPr>
      </p:pic>
      <p:sp>
        <p:nvSpPr>
          <p:cNvPr id="6" name="Text 2"/>
          <p:cNvSpPr/>
          <p:nvPr/>
        </p:nvSpPr>
        <p:spPr>
          <a:xfrm>
            <a:off x="1089660" y="4519970"/>
            <a:ext cx="3226118" cy="403265"/>
          </a:xfrm>
          <a:prstGeom prst="rect">
            <a:avLst/>
          </a:prstGeom>
          <a:noFill/>
          <a:ln/>
        </p:spPr>
        <p:txBody>
          <a:bodyPr wrap="none" lIns="0" tIns="0" rIns="0" bIns="0" rtlCol="0" anchor="t"/>
          <a:lstStyle/>
          <a:p>
            <a:pPr algn="l" indent="0" marL="0">
              <a:lnSpc>
                <a:spcPts val="3150"/>
              </a:lnSpc>
              <a:buNone/>
            </a:pPr>
            <a:r>
              <a:rPr lang="en-US" sz="2500" dirty="0">
                <a:solidFill>
                  <a:srgbClr val="481C9E"/>
                </a:solidFill>
                <a:latin typeface="Montserrat" pitchFamily="34" charset="0"/>
                <a:ea typeface="Montserrat" pitchFamily="34" charset="-122"/>
                <a:cs typeface="Montserrat" pitchFamily="34" charset="-120"/>
              </a:rPr>
              <a:t>Hard Real-Time</a:t>
            </a:r>
            <a:endParaRPr lang="en-US" sz="2500" dirty="0"/>
          </a:p>
        </p:txBody>
      </p:sp>
      <p:sp>
        <p:nvSpPr>
          <p:cNvPr id="7" name="Text 3"/>
          <p:cNvSpPr/>
          <p:nvPr/>
        </p:nvSpPr>
        <p:spPr>
          <a:xfrm>
            <a:off x="1089660" y="5052179"/>
            <a:ext cx="5872520" cy="1031915"/>
          </a:xfrm>
          <a:prstGeom prst="rect">
            <a:avLst/>
          </a:prstGeom>
          <a:noFill/>
          <a:ln/>
        </p:spPr>
        <p:txBody>
          <a:bodyPr wrap="square" lIns="0" tIns="0" rIns="0" bIns="0" rtlCol="0" anchor="t"/>
          <a:lstStyle/>
          <a:p>
            <a:pPr algn="l" indent="0" marL="0">
              <a:lnSpc>
                <a:spcPts val="2700"/>
              </a:lnSpc>
              <a:buNone/>
            </a:pPr>
            <a:r>
              <a:rPr lang="en-US" sz="1650" dirty="0">
                <a:solidFill>
                  <a:srgbClr val="DCD7E5"/>
                </a:solidFill>
                <a:latin typeface="Heebo Light" pitchFamily="34" charset="0"/>
                <a:ea typeface="Heebo Light" pitchFamily="34" charset="-122"/>
                <a:cs typeface="Heebo Light" pitchFamily="34" charset="-120"/>
              </a:rPr>
              <a:t>Agar deadline o'tib ketgan bo'lsa, tizim butunlay ishdan chiqqan hisoblanadi. Bunday tizimlarda xato qabul qilinishi mumkin emas.</a:t>
            </a:r>
            <a:endParaRPr lang="en-US" sz="1650" dirty="0"/>
          </a:p>
        </p:txBody>
      </p:sp>
      <p:sp>
        <p:nvSpPr>
          <p:cNvPr id="8" name="Text 4"/>
          <p:cNvSpPr/>
          <p:nvPr/>
        </p:nvSpPr>
        <p:spPr>
          <a:xfrm>
            <a:off x="1089660" y="6213038"/>
            <a:ext cx="5872520"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DCD7E5"/>
                </a:solidFill>
                <a:latin typeface="Heebo Light" pitchFamily="34" charset="0"/>
                <a:ea typeface="Heebo Light" pitchFamily="34" charset="-122"/>
                <a:cs typeface="Heebo Light" pitchFamily="34" charset="-120"/>
              </a:rPr>
              <a:t>Avtomobil ABS tizimi</a:t>
            </a:r>
            <a:endParaRPr lang="en-US" sz="1650" dirty="0"/>
          </a:p>
        </p:txBody>
      </p:sp>
      <p:sp>
        <p:nvSpPr>
          <p:cNvPr id="9" name="Text 5"/>
          <p:cNvSpPr/>
          <p:nvPr/>
        </p:nvSpPr>
        <p:spPr>
          <a:xfrm>
            <a:off x="1089660" y="6632258"/>
            <a:ext cx="5872520"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DCD7E5"/>
                </a:solidFill>
                <a:latin typeface="Heebo Light" pitchFamily="34" charset="0"/>
                <a:ea typeface="Heebo Light" pitchFamily="34" charset="-122"/>
                <a:cs typeface="Heebo Light" pitchFamily="34" charset="-120"/>
              </a:rPr>
              <a:t>Tibbiy yurak stimulyatori</a:t>
            </a:r>
            <a:endParaRPr lang="en-US" sz="1650" dirty="0"/>
          </a:p>
        </p:txBody>
      </p:sp>
      <p:sp>
        <p:nvSpPr>
          <p:cNvPr id="10" name="Text 6"/>
          <p:cNvSpPr/>
          <p:nvPr/>
        </p:nvSpPr>
        <p:spPr>
          <a:xfrm>
            <a:off x="1089660" y="7051477"/>
            <a:ext cx="5872520"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DCD7E5"/>
                </a:solidFill>
                <a:latin typeface="Heebo Light" pitchFamily="34" charset="0"/>
                <a:ea typeface="Heebo Light" pitchFamily="34" charset="-122"/>
                <a:cs typeface="Heebo Light" pitchFamily="34" charset="-120"/>
              </a:rPr>
              <a:t>Raketa boshqaruvi</a:t>
            </a:r>
            <a:endParaRPr lang="en-US" sz="1650" dirty="0"/>
          </a:p>
        </p:txBody>
      </p:sp>
      <p:sp>
        <p:nvSpPr>
          <p:cNvPr id="11" name="Shape 7"/>
          <p:cNvSpPr/>
          <p:nvPr/>
        </p:nvSpPr>
        <p:spPr>
          <a:xfrm>
            <a:off x="7422713" y="4274463"/>
            <a:ext cx="6454973" cy="3366492"/>
          </a:xfrm>
          <a:prstGeom prst="roundRect">
            <a:avLst>
              <a:gd name="adj" fmla="val 4346"/>
            </a:avLst>
          </a:prstGeom>
          <a:solidFill>
            <a:srgbClr val="0D0A2C">
              <a:alpha val="95000"/>
            </a:srgbClr>
          </a:solidFill>
          <a:ln w="30480">
            <a:solidFill>
              <a:srgbClr val="4A2C85"/>
            </a:solidFill>
            <a:prstDash val="solid"/>
          </a:ln>
        </p:spPr>
      </p:sp>
      <p:pic>
        <p:nvPicPr>
          <p:cNvPr id="12" name="Image 2" descr="preencoded.png">    </p:cNvPr>
          <p:cNvPicPr>
            <a:picLocks noChangeAspect="1"/>
          </p:cNvPicPr>
          <p:nvPr/>
        </p:nvPicPr>
        <p:blipFill>
          <a:blip r:embed="rId3"/>
          <a:stretch>
            <a:fillRect/>
          </a:stretch>
        </p:blipFill>
        <p:spPr>
          <a:xfrm>
            <a:off x="7392233" y="4274463"/>
            <a:ext cx="121920" cy="3366492"/>
          </a:xfrm>
          <a:prstGeom prst="rect">
            <a:avLst/>
          </a:prstGeom>
        </p:spPr>
      </p:pic>
      <p:sp>
        <p:nvSpPr>
          <p:cNvPr id="13" name="Text 8"/>
          <p:cNvSpPr/>
          <p:nvPr/>
        </p:nvSpPr>
        <p:spPr>
          <a:xfrm>
            <a:off x="7759660" y="4519970"/>
            <a:ext cx="3226118" cy="403265"/>
          </a:xfrm>
          <a:prstGeom prst="rect">
            <a:avLst/>
          </a:prstGeom>
          <a:noFill/>
          <a:ln/>
        </p:spPr>
        <p:txBody>
          <a:bodyPr wrap="none" lIns="0" tIns="0" rIns="0" bIns="0" rtlCol="0" anchor="t"/>
          <a:lstStyle/>
          <a:p>
            <a:pPr algn="l" indent="0" marL="0">
              <a:lnSpc>
                <a:spcPts val="3150"/>
              </a:lnSpc>
              <a:buNone/>
            </a:pPr>
            <a:r>
              <a:rPr lang="en-US" sz="2500" dirty="0">
                <a:solidFill>
                  <a:srgbClr val="481C9E"/>
                </a:solidFill>
                <a:latin typeface="Montserrat" pitchFamily="34" charset="0"/>
                <a:ea typeface="Montserrat" pitchFamily="34" charset="-122"/>
                <a:cs typeface="Montserrat" pitchFamily="34" charset="-120"/>
              </a:rPr>
              <a:t>Soft Real-Time</a:t>
            </a:r>
            <a:endParaRPr lang="en-US" sz="2500" dirty="0"/>
          </a:p>
        </p:txBody>
      </p:sp>
      <p:sp>
        <p:nvSpPr>
          <p:cNvPr id="14" name="Text 9"/>
          <p:cNvSpPr/>
          <p:nvPr/>
        </p:nvSpPr>
        <p:spPr>
          <a:xfrm>
            <a:off x="7759660" y="5052179"/>
            <a:ext cx="5872520" cy="687943"/>
          </a:xfrm>
          <a:prstGeom prst="rect">
            <a:avLst/>
          </a:prstGeom>
          <a:noFill/>
          <a:ln/>
        </p:spPr>
        <p:txBody>
          <a:bodyPr wrap="square" lIns="0" tIns="0" rIns="0" bIns="0" rtlCol="0" anchor="t"/>
          <a:lstStyle/>
          <a:p>
            <a:pPr algn="l" indent="0" marL="0">
              <a:lnSpc>
                <a:spcPts val="2700"/>
              </a:lnSpc>
              <a:buNone/>
            </a:pPr>
            <a:r>
              <a:rPr lang="en-US" sz="1650" dirty="0">
                <a:solidFill>
                  <a:srgbClr val="DCD7E5"/>
                </a:solidFill>
                <a:latin typeface="Heebo Light" pitchFamily="34" charset="0"/>
                <a:ea typeface="Heebo Light" pitchFamily="34" charset="-122"/>
                <a:cs typeface="Heebo Light" pitchFamily="34" charset="-120"/>
              </a:rPr>
              <a:t>Deadline o'tsa, sifat pasayadi, ammo tizim halokatli tarzda ishdan chiqmaydi. Ba'zi kechikishlarga ruxsat beriladi.</a:t>
            </a:r>
            <a:endParaRPr lang="en-US" sz="1650" dirty="0"/>
          </a:p>
        </p:txBody>
      </p:sp>
      <p:sp>
        <p:nvSpPr>
          <p:cNvPr id="15" name="Text 10"/>
          <p:cNvSpPr/>
          <p:nvPr/>
        </p:nvSpPr>
        <p:spPr>
          <a:xfrm>
            <a:off x="7759660" y="5869067"/>
            <a:ext cx="5872520"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DCD7E5"/>
                </a:solidFill>
                <a:latin typeface="Heebo Light" pitchFamily="34" charset="0"/>
                <a:ea typeface="Heebo Light" pitchFamily="34" charset="-122"/>
                <a:cs typeface="Heebo Light" pitchFamily="34" charset="-120"/>
              </a:rPr>
              <a:t>Video streaming xizmatlari</a:t>
            </a:r>
            <a:endParaRPr lang="en-US" sz="1650" dirty="0"/>
          </a:p>
        </p:txBody>
      </p:sp>
      <p:sp>
        <p:nvSpPr>
          <p:cNvPr id="16" name="Text 11"/>
          <p:cNvSpPr/>
          <p:nvPr/>
        </p:nvSpPr>
        <p:spPr>
          <a:xfrm>
            <a:off x="7759660" y="6288286"/>
            <a:ext cx="5872520"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DCD7E5"/>
                </a:solidFill>
                <a:latin typeface="Heebo Light" pitchFamily="34" charset="0"/>
                <a:ea typeface="Heebo Light" pitchFamily="34" charset="-122"/>
                <a:cs typeface="Heebo Light" pitchFamily="34" charset="-120"/>
              </a:rPr>
              <a:t>Online o'yinlar serverlari</a:t>
            </a:r>
            <a:endParaRPr lang="en-US" sz="1650" dirty="0"/>
          </a:p>
        </p:txBody>
      </p:sp>
      <p:sp>
        <p:nvSpPr>
          <p:cNvPr id="17" name="Text 12"/>
          <p:cNvSpPr/>
          <p:nvPr/>
        </p:nvSpPr>
        <p:spPr>
          <a:xfrm>
            <a:off x="7759660" y="6707505"/>
            <a:ext cx="5872520" cy="343972"/>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DCD7E5"/>
                </a:solidFill>
                <a:latin typeface="Heebo Light" pitchFamily="34" charset="0"/>
                <a:ea typeface="Heebo Light" pitchFamily="34" charset="-122"/>
                <a:cs typeface="Heebo Light" pitchFamily="34" charset="-120"/>
              </a:rPr>
              <a:t>Audio qayta ishlash</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9261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Interrupt Nima?</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Interrupt (uzilish)</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bu — markaziy protsessorga (CPU) tashqi yoki ichki hodisa sodir bo'lganligi, hozirgi ishni to'xtatib, </a:t>
            </a:r>
            <a:pPr algn="l" indent="0" marL="0">
              <a:lnSpc>
                <a:spcPts val="2850"/>
              </a:lnSpc>
              <a:buNone/>
            </a:pPr>
            <a:r>
              <a:rPr lang="en-US" sz="1750" dirty="0">
                <a:solidFill>
                  <a:srgbClr val="481C9E"/>
                </a:solidFill>
                <a:latin typeface="Heebo Light" pitchFamily="34" charset="0"/>
                <a:ea typeface="Heebo Light" pitchFamily="34" charset="-122"/>
                <a:cs typeface="Heebo Light" pitchFamily="34" charset="-120"/>
              </a:rPr>
              <a:t>shu hodisani birinchi bajarish kerakligi</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haqida beriladigan signal.</a:t>
            </a:r>
            <a:endParaRPr lang="en-US" sz="1750" dirty="0"/>
          </a:p>
        </p:txBody>
      </p:sp>
      <p:sp>
        <p:nvSpPr>
          <p:cNvPr id="4" name="Text 2"/>
          <p:cNvSpPr/>
          <p:nvPr/>
        </p:nvSpPr>
        <p:spPr>
          <a:xfrm>
            <a:off x="1133951" y="3489484"/>
            <a:ext cx="7264122"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Oddiy qilib aytganda: CPU o'z ishi bilan band bo'lib turganida, tashqi qurilma "HEY!" deydi va CPU hamma ishini tashlab, o'sha signalni bajarishga shoshiladi.</a:t>
            </a:r>
            <a:endParaRPr lang="en-US" sz="1750" dirty="0"/>
          </a:p>
        </p:txBody>
      </p:sp>
      <p:sp>
        <p:nvSpPr>
          <p:cNvPr id="5" name="Shape 3"/>
          <p:cNvSpPr/>
          <p:nvPr/>
        </p:nvSpPr>
        <p:spPr>
          <a:xfrm>
            <a:off x="793790" y="3489484"/>
            <a:ext cx="30480" cy="1088708"/>
          </a:xfrm>
          <a:prstGeom prst="rect">
            <a:avLst/>
          </a:prstGeom>
          <a:solidFill>
            <a:srgbClr val="481C9E"/>
          </a:solidFill>
          <a:ln/>
        </p:spPr>
      </p:sp>
      <p:sp>
        <p:nvSpPr>
          <p:cNvPr id="6" name="Text 4"/>
          <p:cNvSpPr/>
          <p:nvPr/>
        </p:nvSpPr>
        <p:spPr>
          <a:xfrm>
            <a:off x="793790" y="4833342"/>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Bu mexanizm CPUga muhim vaqtincha voqealarga zudlik bilan javob berish imkonini beradi.</a:t>
            </a:r>
            <a:endParaRPr lang="en-US" sz="1750" dirty="0"/>
          </a:p>
        </p:txBody>
      </p:sp>
      <p:pic>
        <p:nvPicPr>
          <p:cNvPr id="7"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2226" y="520303"/>
            <a:ext cx="10366415" cy="591264"/>
          </a:xfrm>
          <a:prstGeom prst="rect">
            <a:avLst/>
          </a:prstGeom>
          <a:noFill/>
          <a:ln/>
        </p:spPr>
        <p:txBody>
          <a:bodyPr wrap="none" lIns="0" tIns="0" rIns="0" bIns="0" rtlCol="0" anchor="t"/>
          <a:lstStyle/>
          <a:p>
            <a:pPr algn="l" indent="0" marL="0">
              <a:lnSpc>
                <a:spcPts val="4650"/>
              </a:lnSpc>
              <a:buNone/>
            </a:pPr>
            <a:r>
              <a:rPr lang="en-US" sz="3700" dirty="0">
                <a:solidFill>
                  <a:srgbClr val="F2F0F4"/>
                </a:solidFill>
                <a:latin typeface="Montserrat" pitchFamily="34" charset="0"/>
                <a:ea typeface="Montserrat" pitchFamily="34" charset="-122"/>
                <a:cs typeface="Montserrat" pitchFamily="34" charset="-120"/>
              </a:rPr>
              <a:t>Interruptsiz Tizim Qanday Ishlaydi? (Polling)</a:t>
            </a:r>
            <a:endParaRPr lang="en-US" sz="3700" dirty="0"/>
          </a:p>
        </p:txBody>
      </p:sp>
      <p:sp>
        <p:nvSpPr>
          <p:cNvPr id="3" name="Text 1"/>
          <p:cNvSpPr/>
          <p:nvPr/>
        </p:nvSpPr>
        <p:spPr>
          <a:xfrm>
            <a:off x="662226" y="1565553"/>
            <a:ext cx="6422231" cy="605314"/>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Interruptsiz tizimlar odatda </a:t>
            </a:r>
            <a:pPr algn="l" indent="0" marL="0">
              <a:lnSpc>
                <a:spcPts val="2350"/>
              </a:lnSpc>
              <a:buNone/>
            </a:pPr>
            <a:r>
              <a:rPr lang="en-US" sz="1450" b="1" dirty="0">
                <a:solidFill>
                  <a:srgbClr val="DCD7E5"/>
                </a:solidFill>
                <a:latin typeface="Heebo Light" pitchFamily="34" charset="0"/>
                <a:ea typeface="Heebo Light" pitchFamily="34" charset="-122"/>
                <a:cs typeface="Heebo Light" pitchFamily="34" charset="-120"/>
              </a:rPr>
              <a:t>Polling</a:t>
            </a:r>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 (doimiy so'rov) mexanizmi orqali ishlaydi. Bu holatda CPU doimiy ravishda qurilmalarning holatini tekshirib turadi:</a:t>
            </a:r>
            <a:endParaRPr lang="en-US" sz="1450" dirty="0"/>
          </a:p>
        </p:txBody>
      </p:sp>
      <p:sp>
        <p:nvSpPr>
          <p:cNvPr id="4" name="Shape 2"/>
          <p:cNvSpPr/>
          <p:nvPr/>
        </p:nvSpPr>
        <p:spPr>
          <a:xfrm>
            <a:off x="662226" y="2383631"/>
            <a:ext cx="6422231" cy="1494234"/>
          </a:xfrm>
          <a:prstGeom prst="roundRect">
            <a:avLst>
              <a:gd name="adj" fmla="val 5318"/>
            </a:avLst>
          </a:prstGeom>
          <a:solidFill>
            <a:srgbClr val="1A1739"/>
          </a:solidFill>
          <a:ln/>
        </p:spPr>
      </p:sp>
      <p:sp>
        <p:nvSpPr>
          <p:cNvPr id="5" name="Shape 3"/>
          <p:cNvSpPr/>
          <p:nvPr/>
        </p:nvSpPr>
        <p:spPr>
          <a:xfrm>
            <a:off x="652820" y="2383631"/>
            <a:ext cx="6441043" cy="1494234"/>
          </a:xfrm>
          <a:prstGeom prst="roundRect">
            <a:avLst>
              <a:gd name="adj" fmla="val 1899"/>
            </a:avLst>
          </a:prstGeom>
          <a:solidFill>
            <a:srgbClr val="1A1739"/>
          </a:solidFill>
          <a:ln/>
        </p:spPr>
      </p:sp>
      <p:sp>
        <p:nvSpPr>
          <p:cNvPr id="6" name="Text 4"/>
          <p:cNvSpPr/>
          <p:nvPr/>
        </p:nvSpPr>
        <p:spPr>
          <a:xfrm>
            <a:off x="842010" y="2525435"/>
            <a:ext cx="6062663" cy="1210628"/>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highlight>
                  <a:srgbClr val="1A1739"/>
                </a:highlight>
                <a:latin typeface="Consolas Light" pitchFamily="34" charset="0"/>
                <a:ea typeface="Consolas Light" pitchFamily="34" charset="-122"/>
                <a:cs typeface="Consolas Light" pitchFamily="34" charset="-120"/>
              </a:rPr>
              <a:t>while True:</a:t>
            </a:r>
            <a:endParaRPr lang="en-US" sz="1450" dirty="0"/>
          </a:p>
          <a:p>
            <a:pPr algn="l" indent="0" marL="0">
              <a:lnSpc>
                <a:spcPts val="2350"/>
              </a:lnSpc>
              <a:buNone/>
            </a:pPr>
            <a:r>
              <a:rPr lang="en-US" sz="1450" dirty="0">
                <a:solidFill>
                  <a:srgbClr val="DCD7E5"/>
                </a:solidFill>
                <a:highlight>
                  <a:srgbClr val="1A1739"/>
                </a:highlight>
                <a:latin typeface="Consolas Light" pitchFamily="34" charset="0"/>
                <a:ea typeface="Consolas Light" pitchFamily="34" charset="-122"/>
                <a:cs typeface="Consolas Light" pitchFamily="34" charset="-120"/>
              </a:rPr>
              <a:t>    klaviatura_bosildimi?</a:t>
            </a:r>
            <a:endParaRPr lang="en-US" sz="1450" dirty="0"/>
          </a:p>
          <a:p>
            <a:pPr algn="l" indent="0" marL="0">
              <a:lnSpc>
                <a:spcPts val="2350"/>
              </a:lnSpc>
              <a:buNone/>
            </a:pPr>
            <a:r>
              <a:rPr lang="en-US" sz="1450" dirty="0">
                <a:solidFill>
                  <a:srgbClr val="DCD7E5"/>
                </a:solidFill>
                <a:highlight>
                  <a:srgbClr val="1A1739"/>
                </a:highlight>
                <a:latin typeface="Consolas Light" pitchFamily="34" charset="0"/>
                <a:ea typeface="Consolas Light" pitchFamily="34" charset="-122"/>
                <a:cs typeface="Consolas Light" pitchFamily="34" charset="-120"/>
              </a:rPr>
              <a:t>    mouse_harakatlandimi?</a:t>
            </a:r>
            <a:endParaRPr lang="en-US" sz="1450" dirty="0"/>
          </a:p>
          <a:p>
            <a:pPr algn="l" indent="0" marL="0">
              <a:lnSpc>
                <a:spcPts val="2350"/>
              </a:lnSpc>
              <a:buNone/>
            </a:pPr>
            <a:r>
              <a:rPr lang="en-US" sz="1450" dirty="0">
                <a:solidFill>
                  <a:srgbClr val="DCD7E5"/>
                </a:solidFill>
                <a:highlight>
                  <a:srgbClr val="1A1739"/>
                </a:highlight>
                <a:latin typeface="Consolas Light" pitchFamily="34" charset="0"/>
                <a:ea typeface="Consolas Light" pitchFamily="34" charset="-122"/>
                <a:cs typeface="Consolas Light" pitchFamily="34" charset="-120"/>
              </a:rPr>
              <a:t>    signal_keldimi?</a:t>
            </a:r>
            <a:endParaRPr lang="en-US" sz="1450" dirty="0"/>
          </a:p>
        </p:txBody>
      </p:sp>
      <p:sp>
        <p:nvSpPr>
          <p:cNvPr id="7" name="Text 5"/>
          <p:cNvSpPr/>
          <p:nvPr/>
        </p:nvSpPr>
        <p:spPr>
          <a:xfrm>
            <a:off x="662226" y="4090630"/>
            <a:ext cx="3627477" cy="354806"/>
          </a:xfrm>
          <a:prstGeom prst="rect">
            <a:avLst/>
          </a:prstGeom>
          <a:noFill/>
          <a:ln/>
        </p:spPr>
        <p:txBody>
          <a:bodyPr wrap="none" lIns="0" tIns="0" rIns="0" bIns="0" rtlCol="0" anchor="t"/>
          <a:lstStyle/>
          <a:p>
            <a:pPr algn="l" indent="0" marL="0">
              <a:lnSpc>
                <a:spcPts val="2750"/>
              </a:lnSpc>
              <a:buNone/>
            </a:pPr>
            <a:r>
              <a:rPr lang="en-US" sz="2200" dirty="0">
                <a:solidFill>
                  <a:srgbClr val="481C9E"/>
                </a:solidFill>
                <a:latin typeface="Montserrat" pitchFamily="34" charset="0"/>
                <a:ea typeface="Montserrat" pitchFamily="34" charset="-122"/>
                <a:cs typeface="Montserrat" pitchFamily="34" charset="-120"/>
              </a:rPr>
              <a:t>Pollingning Kamchiliklari:</a:t>
            </a:r>
            <a:endParaRPr lang="en-US" sz="2200" dirty="0"/>
          </a:p>
        </p:txBody>
      </p:sp>
      <p:sp>
        <p:nvSpPr>
          <p:cNvPr id="8" name="Text 6"/>
          <p:cNvSpPr/>
          <p:nvPr/>
        </p:nvSpPr>
        <p:spPr>
          <a:xfrm>
            <a:off x="662226" y="4634627"/>
            <a:ext cx="6422231" cy="302657"/>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Resurslar sarfi:</a:t>
            </a:r>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 CPU doimiy tekshiruvlar uchun juda ko'p resurs sarflaydi.</a:t>
            </a:r>
            <a:endParaRPr lang="en-US" sz="1450" dirty="0"/>
          </a:p>
        </p:txBody>
      </p:sp>
      <p:sp>
        <p:nvSpPr>
          <p:cNvPr id="9" name="Text 7"/>
          <p:cNvSpPr/>
          <p:nvPr/>
        </p:nvSpPr>
        <p:spPr>
          <a:xfrm>
            <a:off x="662226" y="5003483"/>
            <a:ext cx="6422231" cy="605314"/>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Sekinlik:</a:t>
            </a:r>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 Yangi hodisaga javob berishda kechikishlar yuzaga keladi, chunki CPU navbatdagi tekshiruvni kutishi kerak.</a:t>
            </a:r>
            <a:endParaRPr lang="en-US" sz="1450" dirty="0"/>
          </a:p>
        </p:txBody>
      </p:sp>
      <p:sp>
        <p:nvSpPr>
          <p:cNvPr id="10" name="Text 8"/>
          <p:cNvSpPr/>
          <p:nvPr/>
        </p:nvSpPr>
        <p:spPr>
          <a:xfrm>
            <a:off x="662226" y="5674995"/>
            <a:ext cx="6422231" cy="605314"/>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Real-time uchun yaramaydi:</a:t>
            </a:r>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 Vaqtinchalik cheklovlarga rioya qilish qiyin bo'lgani sababli, real vaqt tizimlari uchun mutlaqo yaroqsiz.</a:t>
            </a:r>
            <a:endParaRPr lang="en-US" sz="1450" dirty="0"/>
          </a:p>
        </p:txBody>
      </p:sp>
      <p:pic>
        <p:nvPicPr>
          <p:cNvPr id="11" name="Image 0" descr="preencoded.png">    </p:cNvPr>
          <p:cNvPicPr>
            <a:picLocks noChangeAspect="1"/>
          </p:cNvPicPr>
          <p:nvPr/>
        </p:nvPicPr>
        <p:blipFill>
          <a:blip r:embed="rId1"/>
          <a:stretch>
            <a:fillRect/>
          </a:stretch>
        </p:blipFill>
        <p:spPr>
          <a:xfrm>
            <a:off x="7553563" y="1608058"/>
            <a:ext cx="6422231" cy="64222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4713" y="443746"/>
            <a:ext cx="7343299" cy="504349"/>
          </a:xfrm>
          <a:prstGeom prst="rect">
            <a:avLst/>
          </a:prstGeom>
          <a:noFill/>
          <a:ln/>
        </p:spPr>
        <p:txBody>
          <a:bodyPr wrap="none" lIns="0" tIns="0" rIns="0" bIns="0" rtlCol="0" anchor="t"/>
          <a:lstStyle/>
          <a:p>
            <a:pPr algn="l" indent="0" marL="0">
              <a:lnSpc>
                <a:spcPts val="3950"/>
              </a:lnSpc>
              <a:buNone/>
            </a:pPr>
            <a:r>
              <a:rPr lang="en-US" sz="3150" dirty="0">
                <a:solidFill>
                  <a:srgbClr val="F2F0F4"/>
                </a:solidFill>
                <a:latin typeface="Montserrat" pitchFamily="34" charset="0"/>
                <a:ea typeface="Montserrat" pitchFamily="34" charset="-122"/>
                <a:cs typeface="Montserrat" pitchFamily="34" charset="-120"/>
              </a:rPr>
              <a:t>Interrupt Bilan Ishlash: Samaradorlik</a:t>
            </a:r>
            <a:endParaRPr lang="en-US" sz="3150" dirty="0"/>
          </a:p>
        </p:txBody>
      </p:sp>
      <p:pic>
        <p:nvPicPr>
          <p:cNvPr id="3" name="Image 0" descr="preencoded.png">    </p:cNvPr>
          <p:cNvPicPr>
            <a:picLocks noChangeAspect="1"/>
          </p:cNvPicPr>
          <p:nvPr/>
        </p:nvPicPr>
        <p:blipFill>
          <a:blip r:embed="rId1"/>
          <a:stretch>
            <a:fillRect/>
          </a:stretch>
        </p:blipFill>
        <p:spPr>
          <a:xfrm>
            <a:off x="564713" y="1270754"/>
            <a:ext cx="806887" cy="968216"/>
          </a:xfrm>
          <a:prstGeom prst="rect">
            <a:avLst/>
          </a:prstGeom>
        </p:spPr>
      </p:pic>
      <p:sp>
        <p:nvSpPr>
          <p:cNvPr id="4" name="Text 1"/>
          <p:cNvSpPr/>
          <p:nvPr/>
        </p:nvSpPr>
        <p:spPr>
          <a:xfrm>
            <a:off x="1532930" y="1432084"/>
            <a:ext cx="2071688" cy="252055"/>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CPU Normal Ishlaydi</a:t>
            </a:r>
            <a:endParaRPr lang="en-US" sz="1550" dirty="0"/>
          </a:p>
        </p:txBody>
      </p:sp>
      <p:sp>
        <p:nvSpPr>
          <p:cNvPr id="5" name="Text 2"/>
          <p:cNvSpPr/>
          <p:nvPr/>
        </p:nvSpPr>
        <p:spPr>
          <a:xfrm>
            <a:off x="1532930" y="1780937"/>
            <a:ext cx="12532757" cy="258128"/>
          </a:xfrm>
          <a:prstGeom prst="rect">
            <a:avLst/>
          </a:prstGeom>
          <a:noFill/>
          <a:ln/>
        </p:spPr>
        <p:txBody>
          <a:bodyPr wrap="non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Protsessor o'zining asosiy vazifalarini bajaradi.</a:t>
            </a:r>
            <a:endParaRPr lang="en-US" sz="1250" dirty="0"/>
          </a:p>
        </p:txBody>
      </p:sp>
      <p:pic>
        <p:nvPicPr>
          <p:cNvPr id="6" name="Image 1" descr="preencoded.png">    </p:cNvPr>
          <p:cNvPicPr>
            <a:picLocks noChangeAspect="1"/>
          </p:cNvPicPr>
          <p:nvPr/>
        </p:nvPicPr>
        <p:blipFill>
          <a:blip r:embed="rId2"/>
          <a:stretch>
            <a:fillRect/>
          </a:stretch>
        </p:blipFill>
        <p:spPr>
          <a:xfrm>
            <a:off x="564713" y="2238970"/>
            <a:ext cx="806887" cy="968216"/>
          </a:xfrm>
          <a:prstGeom prst="rect">
            <a:avLst/>
          </a:prstGeom>
        </p:spPr>
      </p:pic>
      <p:sp>
        <p:nvSpPr>
          <p:cNvPr id="7" name="Text 3"/>
          <p:cNvSpPr/>
          <p:nvPr/>
        </p:nvSpPr>
        <p:spPr>
          <a:xfrm>
            <a:off x="1532930" y="2400300"/>
            <a:ext cx="2017157" cy="252055"/>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Interrupt Keladi</a:t>
            </a:r>
            <a:endParaRPr lang="en-US" sz="1550" dirty="0"/>
          </a:p>
        </p:txBody>
      </p:sp>
      <p:sp>
        <p:nvSpPr>
          <p:cNvPr id="8" name="Text 4"/>
          <p:cNvSpPr/>
          <p:nvPr/>
        </p:nvSpPr>
        <p:spPr>
          <a:xfrm>
            <a:off x="1532930" y="2749153"/>
            <a:ext cx="12532757" cy="258128"/>
          </a:xfrm>
          <a:prstGeom prst="rect">
            <a:avLst/>
          </a:prstGeom>
          <a:noFill/>
          <a:ln/>
        </p:spPr>
        <p:txBody>
          <a:bodyPr wrap="non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Tashqi yoki ichki hodisa CPUga signal yuboradi.</a:t>
            </a:r>
            <a:endParaRPr lang="en-US" sz="1250" dirty="0"/>
          </a:p>
        </p:txBody>
      </p:sp>
      <p:pic>
        <p:nvPicPr>
          <p:cNvPr id="9" name="Image 2" descr="preencoded.png">    </p:cNvPr>
          <p:cNvPicPr>
            <a:picLocks noChangeAspect="1"/>
          </p:cNvPicPr>
          <p:nvPr/>
        </p:nvPicPr>
        <p:blipFill>
          <a:blip r:embed="rId3"/>
          <a:stretch>
            <a:fillRect/>
          </a:stretch>
        </p:blipFill>
        <p:spPr>
          <a:xfrm>
            <a:off x="564713" y="3207187"/>
            <a:ext cx="806887" cy="968216"/>
          </a:xfrm>
          <a:prstGeom prst="rect">
            <a:avLst/>
          </a:prstGeom>
        </p:spPr>
      </p:pic>
      <p:sp>
        <p:nvSpPr>
          <p:cNvPr id="10" name="Text 5"/>
          <p:cNvSpPr/>
          <p:nvPr/>
        </p:nvSpPr>
        <p:spPr>
          <a:xfrm>
            <a:off x="1532930" y="3368516"/>
            <a:ext cx="2017157" cy="252055"/>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CPU To'xtaydi</a:t>
            </a:r>
            <a:endParaRPr lang="en-US" sz="1550" dirty="0"/>
          </a:p>
        </p:txBody>
      </p:sp>
      <p:sp>
        <p:nvSpPr>
          <p:cNvPr id="11" name="Text 6"/>
          <p:cNvSpPr/>
          <p:nvPr/>
        </p:nvSpPr>
        <p:spPr>
          <a:xfrm>
            <a:off x="1532930" y="3717369"/>
            <a:ext cx="12532757" cy="258128"/>
          </a:xfrm>
          <a:prstGeom prst="rect">
            <a:avLst/>
          </a:prstGeom>
          <a:noFill/>
          <a:ln/>
        </p:spPr>
        <p:txBody>
          <a:bodyPr wrap="non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Hozirgi bajarilayotgan ishni saqlab qoladi.</a:t>
            </a:r>
            <a:endParaRPr lang="en-US" sz="1250" dirty="0"/>
          </a:p>
        </p:txBody>
      </p:sp>
      <p:pic>
        <p:nvPicPr>
          <p:cNvPr id="12" name="Image 3" descr="preencoded.png">    </p:cNvPr>
          <p:cNvPicPr>
            <a:picLocks noChangeAspect="1"/>
          </p:cNvPicPr>
          <p:nvPr/>
        </p:nvPicPr>
        <p:blipFill>
          <a:blip r:embed="rId4"/>
          <a:stretch>
            <a:fillRect/>
          </a:stretch>
        </p:blipFill>
        <p:spPr>
          <a:xfrm>
            <a:off x="564713" y="4175403"/>
            <a:ext cx="806887" cy="968216"/>
          </a:xfrm>
          <a:prstGeom prst="rect">
            <a:avLst/>
          </a:prstGeom>
        </p:spPr>
      </p:pic>
      <p:sp>
        <p:nvSpPr>
          <p:cNvPr id="13" name="Text 7"/>
          <p:cNvSpPr/>
          <p:nvPr/>
        </p:nvSpPr>
        <p:spPr>
          <a:xfrm>
            <a:off x="1532930" y="4336733"/>
            <a:ext cx="2017157" cy="252055"/>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ISR Bajariladi</a:t>
            </a:r>
            <a:endParaRPr lang="en-US" sz="1550" dirty="0"/>
          </a:p>
        </p:txBody>
      </p:sp>
      <p:sp>
        <p:nvSpPr>
          <p:cNvPr id="14" name="Text 8"/>
          <p:cNvSpPr/>
          <p:nvPr/>
        </p:nvSpPr>
        <p:spPr>
          <a:xfrm>
            <a:off x="1532930" y="4685586"/>
            <a:ext cx="12532757" cy="258128"/>
          </a:xfrm>
          <a:prstGeom prst="rect">
            <a:avLst/>
          </a:prstGeom>
          <a:noFill/>
          <a:ln/>
        </p:spPr>
        <p:txBody>
          <a:bodyPr wrap="non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Interrupt Service Routine (Interruptga Xizmat Ko'rsatish Rutinasi) chaqiriladi.</a:t>
            </a:r>
            <a:endParaRPr lang="en-US" sz="1250" dirty="0"/>
          </a:p>
        </p:txBody>
      </p:sp>
      <p:pic>
        <p:nvPicPr>
          <p:cNvPr id="15" name="Image 4" descr="preencoded.png">    </p:cNvPr>
          <p:cNvPicPr>
            <a:picLocks noChangeAspect="1"/>
          </p:cNvPicPr>
          <p:nvPr/>
        </p:nvPicPr>
        <p:blipFill>
          <a:blip r:embed="rId5"/>
          <a:stretch>
            <a:fillRect/>
          </a:stretch>
        </p:blipFill>
        <p:spPr>
          <a:xfrm>
            <a:off x="564713" y="5143619"/>
            <a:ext cx="806887" cy="968216"/>
          </a:xfrm>
          <a:prstGeom prst="rect">
            <a:avLst/>
          </a:prstGeom>
        </p:spPr>
      </p:pic>
      <p:sp>
        <p:nvSpPr>
          <p:cNvPr id="16" name="Text 9"/>
          <p:cNvSpPr/>
          <p:nvPr/>
        </p:nvSpPr>
        <p:spPr>
          <a:xfrm>
            <a:off x="1532930" y="5304949"/>
            <a:ext cx="2447568" cy="252055"/>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Oldingi Ish Davom Etadi</a:t>
            </a:r>
            <a:endParaRPr lang="en-US" sz="1550" dirty="0"/>
          </a:p>
        </p:txBody>
      </p:sp>
      <p:sp>
        <p:nvSpPr>
          <p:cNvPr id="17" name="Text 10"/>
          <p:cNvSpPr/>
          <p:nvPr/>
        </p:nvSpPr>
        <p:spPr>
          <a:xfrm>
            <a:off x="1532930" y="5653802"/>
            <a:ext cx="12532757" cy="258128"/>
          </a:xfrm>
          <a:prstGeom prst="rect">
            <a:avLst/>
          </a:prstGeom>
          <a:noFill/>
          <a:ln/>
        </p:spPr>
        <p:txBody>
          <a:bodyPr wrap="non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ISR tugagach, CPU avvalgi to'xtatilgan ishiga qaytadi.</a:t>
            </a:r>
            <a:endParaRPr lang="en-US" sz="1250" dirty="0"/>
          </a:p>
        </p:txBody>
      </p:sp>
      <p:sp>
        <p:nvSpPr>
          <p:cNvPr id="18" name="Text 11"/>
          <p:cNvSpPr/>
          <p:nvPr/>
        </p:nvSpPr>
        <p:spPr>
          <a:xfrm>
            <a:off x="564713" y="6353889"/>
            <a:ext cx="2420660" cy="302538"/>
          </a:xfrm>
          <a:prstGeom prst="rect">
            <a:avLst/>
          </a:prstGeom>
          <a:noFill/>
          <a:ln/>
        </p:spPr>
        <p:txBody>
          <a:bodyPr wrap="none" lIns="0" tIns="0" rIns="0" bIns="0" rtlCol="0" anchor="t"/>
          <a:lstStyle/>
          <a:p>
            <a:pPr algn="l" indent="0" marL="0">
              <a:lnSpc>
                <a:spcPts val="2350"/>
              </a:lnSpc>
              <a:buNone/>
            </a:pPr>
            <a:r>
              <a:rPr lang="en-US" sz="1900" dirty="0">
                <a:solidFill>
                  <a:srgbClr val="481C9E"/>
                </a:solidFill>
                <a:latin typeface="Montserrat" pitchFamily="34" charset="0"/>
                <a:ea typeface="Montserrat" pitchFamily="34" charset="-122"/>
                <a:cs typeface="Montserrat" pitchFamily="34" charset="-120"/>
              </a:rPr>
              <a:t>Afzalliklari:</a:t>
            </a:r>
            <a:endParaRPr lang="en-US" sz="1900" dirty="0"/>
          </a:p>
        </p:txBody>
      </p:sp>
      <p:sp>
        <p:nvSpPr>
          <p:cNvPr id="19" name="Text 12"/>
          <p:cNvSpPr/>
          <p:nvPr/>
        </p:nvSpPr>
        <p:spPr>
          <a:xfrm>
            <a:off x="564713" y="6898481"/>
            <a:ext cx="13500973" cy="258128"/>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DCD7E5"/>
                </a:solidFill>
                <a:latin typeface="Heebo Light" pitchFamily="34" charset="0"/>
                <a:ea typeface="Heebo Light" pitchFamily="34" charset="-122"/>
                <a:cs typeface="Heebo Light" pitchFamily="34" charset="-120"/>
              </a:rPr>
              <a:t>Tez:</a:t>
            </a:r>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 Hodisalarga zudlik bilan javob beradi.</a:t>
            </a:r>
            <a:endParaRPr lang="en-US" sz="1250" dirty="0"/>
          </a:p>
        </p:txBody>
      </p:sp>
      <p:sp>
        <p:nvSpPr>
          <p:cNvPr id="20" name="Text 13"/>
          <p:cNvSpPr/>
          <p:nvPr/>
        </p:nvSpPr>
        <p:spPr>
          <a:xfrm>
            <a:off x="564713" y="7213044"/>
            <a:ext cx="13500973" cy="258128"/>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DCD7E5"/>
                </a:solidFill>
                <a:latin typeface="Heebo Light" pitchFamily="34" charset="0"/>
                <a:ea typeface="Heebo Light" pitchFamily="34" charset="-122"/>
                <a:cs typeface="Heebo Light" pitchFamily="34" charset="-120"/>
              </a:rPr>
              <a:t>Aniq:</a:t>
            </a:r>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 Vaqtinchalik cheklovlarga rioya qilish imkonini beradi.</a:t>
            </a:r>
            <a:endParaRPr lang="en-US" sz="1250" dirty="0"/>
          </a:p>
        </p:txBody>
      </p:sp>
      <p:sp>
        <p:nvSpPr>
          <p:cNvPr id="21" name="Text 14"/>
          <p:cNvSpPr/>
          <p:nvPr/>
        </p:nvSpPr>
        <p:spPr>
          <a:xfrm>
            <a:off x="564713" y="7527608"/>
            <a:ext cx="13500973" cy="258128"/>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DCD7E5"/>
                </a:solidFill>
                <a:latin typeface="Heebo Light" pitchFamily="34" charset="0"/>
                <a:ea typeface="Heebo Light" pitchFamily="34" charset="-122"/>
                <a:cs typeface="Heebo Light" pitchFamily="34" charset="-120"/>
              </a:rPr>
              <a:t>Real-time uchun shart:</a:t>
            </a:r>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 Zamonaviy real vaqt tizimlarining asosi.</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0402" y="851297"/>
            <a:ext cx="7723465" cy="521494"/>
          </a:xfrm>
          <a:prstGeom prst="rect">
            <a:avLst/>
          </a:prstGeom>
          <a:noFill/>
          <a:ln/>
        </p:spPr>
        <p:txBody>
          <a:bodyPr wrap="none" lIns="0" tIns="0" rIns="0" bIns="0" rtlCol="0" anchor="t"/>
          <a:lstStyle/>
          <a:p>
            <a:pPr algn="l" indent="0" marL="0">
              <a:lnSpc>
                <a:spcPts val="4100"/>
              </a:lnSpc>
              <a:buNone/>
            </a:pPr>
            <a:r>
              <a:rPr lang="en-US" sz="3250" dirty="0">
                <a:solidFill>
                  <a:srgbClr val="F2F0F4"/>
                </a:solidFill>
                <a:latin typeface="Montserrat" pitchFamily="34" charset="0"/>
                <a:ea typeface="Montserrat" pitchFamily="34" charset="-122"/>
                <a:cs typeface="Montserrat" pitchFamily="34" charset="-120"/>
              </a:rPr>
              <a:t>Interruptlarning Turlari va Ustuvorligi</a:t>
            </a:r>
            <a:endParaRPr lang="en-US" sz="3250" dirty="0"/>
          </a:p>
        </p:txBody>
      </p:sp>
      <p:sp>
        <p:nvSpPr>
          <p:cNvPr id="4" name="Text 1"/>
          <p:cNvSpPr/>
          <p:nvPr/>
        </p:nvSpPr>
        <p:spPr>
          <a:xfrm>
            <a:off x="6070402" y="1789867"/>
            <a:ext cx="2801303" cy="320397"/>
          </a:xfrm>
          <a:prstGeom prst="rect">
            <a:avLst/>
          </a:prstGeom>
          <a:noFill/>
          <a:ln/>
        </p:spPr>
        <p:txBody>
          <a:bodyPr wrap="none" lIns="0" tIns="0" rIns="0" bIns="0" rtlCol="0" anchor="t"/>
          <a:lstStyle/>
          <a:p>
            <a:pPr algn="l" indent="0" marL="0">
              <a:lnSpc>
                <a:spcPts val="2450"/>
              </a:lnSpc>
              <a:buNone/>
            </a:pPr>
            <a:r>
              <a:rPr lang="en-US" sz="1950" dirty="0">
                <a:solidFill>
                  <a:srgbClr val="000000"/>
                </a:solidFill>
                <a:latin typeface="Montserrat" pitchFamily="34" charset="0"/>
                <a:ea typeface="Montserrat" pitchFamily="34" charset="-122"/>
                <a:cs typeface="Montserrat" pitchFamily="34" charset="-120"/>
              </a:rPr>
              <a:t>1️⃣</a:t>
            </a:r>
            <a:pPr algn="l" indent="0" marL="0">
              <a:lnSpc>
                <a:spcPts val="2450"/>
              </a:lnSpc>
              <a:buNone/>
            </a:pPr>
            <a:r>
              <a:rPr lang="en-US" sz="1950" dirty="0">
                <a:solidFill>
                  <a:srgbClr val="F2F0F4"/>
                </a:solidFill>
                <a:latin typeface="Montserrat" pitchFamily="34" charset="0"/>
                <a:ea typeface="Montserrat" pitchFamily="34" charset="-122"/>
                <a:cs typeface="Montserrat" pitchFamily="34" charset="-120"/>
              </a:rPr>
              <a:t> Hardware Interrupt</a:t>
            </a:r>
            <a:endParaRPr lang="en-US" sz="1950" dirty="0"/>
          </a:p>
        </p:txBody>
      </p:sp>
      <p:sp>
        <p:nvSpPr>
          <p:cNvPr id="5" name="Text 2"/>
          <p:cNvSpPr/>
          <p:nvPr/>
        </p:nvSpPr>
        <p:spPr>
          <a:xfrm>
            <a:off x="6070402" y="2277070"/>
            <a:ext cx="3784521" cy="534114"/>
          </a:xfrm>
          <a:prstGeom prst="rect">
            <a:avLst/>
          </a:prstGeom>
          <a:noFill/>
          <a:ln/>
        </p:spPr>
        <p:txBody>
          <a:bodyPr wrap="square" lIns="0" tIns="0" rIns="0" bIns="0" rtlCol="0" anchor="t"/>
          <a:lstStyle/>
          <a:p>
            <a:pPr algn="l"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Tashqi qurilmalardan keladigan interruptlar. Real vaqt tizimlarida eng keng tarqalgan va muhim turi.</a:t>
            </a:r>
            <a:endParaRPr lang="en-US" sz="1300" dirty="0"/>
          </a:p>
        </p:txBody>
      </p:sp>
      <p:sp>
        <p:nvSpPr>
          <p:cNvPr id="6" name="Text 3"/>
          <p:cNvSpPr/>
          <p:nvPr/>
        </p:nvSpPr>
        <p:spPr>
          <a:xfrm>
            <a:off x="6070402" y="2961323"/>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DCD7E5"/>
                </a:solidFill>
                <a:latin typeface="Heebo Light" pitchFamily="34" charset="0"/>
                <a:ea typeface="Heebo Light" pitchFamily="34" charset="-122"/>
                <a:cs typeface="Heebo Light" pitchFamily="34" charset="-120"/>
              </a:rPr>
              <a:t>Timer:</a:t>
            </a:r>
            <a:pPr algn="l"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 Eng muhimi, tizim vaqtini boshqaradi.</a:t>
            </a:r>
            <a:endParaRPr lang="en-US" sz="1300" dirty="0"/>
          </a:p>
        </p:txBody>
      </p:sp>
      <p:sp>
        <p:nvSpPr>
          <p:cNvPr id="7" name="Text 4"/>
          <p:cNvSpPr/>
          <p:nvPr/>
        </p:nvSpPr>
        <p:spPr>
          <a:xfrm>
            <a:off x="6070402" y="3286720"/>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Klaviatura bosilishi</a:t>
            </a:r>
            <a:endParaRPr lang="en-US" sz="1300" dirty="0"/>
          </a:p>
        </p:txBody>
      </p:sp>
      <p:sp>
        <p:nvSpPr>
          <p:cNvPr id="8" name="Text 5"/>
          <p:cNvSpPr/>
          <p:nvPr/>
        </p:nvSpPr>
        <p:spPr>
          <a:xfrm>
            <a:off x="6070402" y="3612118"/>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Sensor signallari</a:t>
            </a:r>
            <a:endParaRPr lang="en-US" sz="1300" dirty="0"/>
          </a:p>
        </p:txBody>
      </p:sp>
      <p:sp>
        <p:nvSpPr>
          <p:cNvPr id="9" name="Text 6"/>
          <p:cNvSpPr/>
          <p:nvPr/>
        </p:nvSpPr>
        <p:spPr>
          <a:xfrm>
            <a:off x="6070402" y="3937516"/>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Tarmoq kartasi faoliyati</a:t>
            </a:r>
            <a:endParaRPr lang="en-US" sz="1300" dirty="0"/>
          </a:p>
        </p:txBody>
      </p:sp>
      <p:sp>
        <p:nvSpPr>
          <p:cNvPr id="10" name="Shape 7"/>
          <p:cNvSpPr/>
          <p:nvPr/>
        </p:nvSpPr>
        <p:spPr>
          <a:xfrm>
            <a:off x="6070402" y="4392216"/>
            <a:ext cx="3784521" cy="976074"/>
          </a:xfrm>
          <a:prstGeom prst="roundRect">
            <a:avLst>
              <a:gd name="adj" fmla="val 7180"/>
            </a:avLst>
          </a:prstGeom>
          <a:solidFill>
            <a:srgbClr val="1E0C41"/>
          </a:solidFill>
          <a:ln/>
        </p:spPr>
      </p:sp>
      <p:pic>
        <p:nvPicPr>
          <p:cNvPr id="11" name="Image 1" descr="preencoded.png">    </p:cNvPr>
          <p:cNvPicPr>
            <a:picLocks noChangeAspect="1"/>
          </p:cNvPicPr>
          <p:nvPr/>
        </p:nvPicPr>
        <p:blipFill>
          <a:blip r:embed="rId2"/>
          <a:stretch>
            <a:fillRect/>
          </a:stretch>
        </p:blipFill>
        <p:spPr>
          <a:xfrm>
            <a:off x="6237208" y="4637603"/>
            <a:ext cx="208478" cy="166807"/>
          </a:xfrm>
          <a:prstGeom prst="rect">
            <a:avLst/>
          </a:prstGeom>
        </p:spPr>
      </p:pic>
      <p:sp>
        <p:nvSpPr>
          <p:cNvPr id="12" name="Text 8"/>
          <p:cNvSpPr/>
          <p:nvPr/>
        </p:nvSpPr>
        <p:spPr>
          <a:xfrm>
            <a:off x="6612493" y="4600694"/>
            <a:ext cx="3075623" cy="534114"/>
          </a:xfrm>
          <a:prstGeom prst="rect">
            <a:avLst/>
          </a:prstGeom>
          <a:noFill/>
          <a:ln/>
        </p:spPr>
        <p:txBody>
          <a:bodyPr wrap="square" lIns="0" tIns="0" rIns="0" bIns="0" rtlCol="0" anchor="t"/>
          <a:lstStyle/>
          <a:p>
            <a:pPr algn="l" indent="0" marL="0">
              <a:lnSpc>
                <a:spcPts val="2100"/>
              </a:lnSpc>
              <a:buNone/>
            </a:pPr>
            <a:r>
              <a:rPr lang="en-US" sz="1300" dirty="0">
                <a:solidFill>
                  <a:srgbClr val="FFFFFF"/>
                </a:solidFill>
                <a:latin typeface="Heebo Light" pitchFamily="34" charset="0"/>
                <a:ea typeface="Heebo Light" pitchFamily="34" charset="-122"/>
                <a:cs typeface="Heebo Light" pitchFamily="34" charset="-120"/>
              </a:rPr>
              <a:t>Real-time tizimda timer interrupt — </a:t>
            </a:r>
            <a:pPr algn="l" indent="0" marL="0">
              <a:lnSpc>
                <a:spcPts val="2100"/>
              </a:lnSpc>
              <a:buNone/>
            </a:pPr>
            <a:r>
              <a:rPr lang="en-US" sz="1300" dirty="0">
                <a:solidFill>
                  <a:srgbClr val="481C9E"/>
                </a:solidFill>
                <a:latin typeface="Heebo Light" pitchFamily="34" charset="0"/>
                <a:ea typeface="Heebo Light" pitchFamily="34" charset="-122"/>
                <a:cs typeface="Heebo Light" pitchFamily="34" charset="-120"/>
              </a:rPr>
              <a:t>podshoh</a:t>
            </a:r>
            <a:pPr algn="l" indent="0" marL="0">
              <a:lnSpc>
                <a:spcPts val="2100"/>
              </a:lnSpc>
              <a:buNone/>
            </a:pPr>
            <a:r>
              <a:rPr lang="en-US" sz="1300" dirty="0">
                <a:solidFill>
                  <a:srgbClr val="FFFFFF"/>
                </a:solidFill>
                <a:latin typeface="Heebo Light" pitchFamily="34" charset="0"/>
                <a:ea typeface="Heebo Light" pitchFamily="34" charset="-122"/>
                <a:cs typeface="Heebo Light" pitchFamily="34" charset="-120"/>
              </a:rPr>
              <a:t>!</a:t>
            </a:r>
            <a:endParaRPr lang="en-US" sz="1300" dirty="0"/>
          </a:p>
        </p:txBody>
      </p:sp>
      <p:sp>
        <p:nvSpPr>
          <p:cNvPr id="13" name="Text 9"/>
          <p:cNvSpPr/>
          <p:nvPr/>
        </p:nvSpPr>
        <p:spPr>
          <a:xfrm>
            <a:off x="6070402" y="5555933"/>
            <a:ext cx="2678192" cy="320397"/>
          </a:xfrm>
          <a:prstGeom prst="rect">
            <a:avLst/>
          </a:prstGeom>
          <a:noFill/>
          <a:ln/>
        </p:spPr>
        <p:txBody>
          <a:bodyPr wrap="none" lIns="0" tIns="0" rIns="0" bIns="0" rtlCol="0" anchor="t"/>
          <a:lstStyle/>
          <a:p>
            <a:pPr algn="l" indent="0" marL="0">
              <a:lnSpc>
                <a:spcPts val="2450"/>
              </a:lnSpc>
              <a:buNone/>
            </a:pPr>
            <a:r>
              <a:rPr lang="en-US" sz="1950" dirty="0">
                <a:solidFill>
                  <a:srgbClr val="000000"/>
                </a:solidFill>
                <a:latin typeface="Montserrat" pitchFamily="34" charset="0"/>
                <a:ea typeface="Montserrat" pitchFamily="34" charset="-122"/>
                <a:cs typeface="Montserrat" pitchFamily="34" charset="-120"/>
              </a:rPr>
              <a:t>2️⃣</a:t>
            </a:r>
            <a:pPr algn="l" indent="0" marL="0">
              <a:lnSpc>
                <a:spcPts val="2450"/>
              </a:lnSpc>
              <a:buNone/>
            </a:pPr>
            <a:r>
              <a:rPr lang="en-US" sz="1950" dirty="0">
                <a:solidFill>
                  <a:srgbClr val="F2F0F4"/>
                </a:solidFill>
                <a:latin typeface="Montserrat" pitchFamily="34" charset="0"/>
                <a:ea typeface="Montserrat" pitchFamily="34" charset="-122"/>
                <a:cs typeface="Montserrat" pitchFamily="34" charset="-120"/>
              </a:rPr>
              <a:t> Software Interrupt</a:t>
            </a:r>
            <a:endParaRPr lang="en-US" sz="1950" dirty="0"/>
          </a:p>
        </p:txBody>
      </p:sp>
      <p:sp>
        <p:nvSpPr>
          <p:cNvPr id="14" name="Text 10"/>
          <p:cNvSpPr/>
          <p:nvPr/>
        </p:nvSpPr>
        <p:spPr>
          <a:xfrm>
            <a:off x="6070402" y="6043136"/>
            <a:ext cx="3784521" cy="534114"/>
          </a:xfrm>
          <a:prstGeom prst="rect">
            <a:avLst/>
          </a:prstGeom>
          <a:noFill/>
          <a:ln/>
        </p:spPr>
        <p:txBody>
          <a:bodyPr wrap="square" lIns="0" tIns="0" rIns="0" bIns="0" rtlCol="0" anchor="t"/>
          <a:lstStyle/>
          <a:p>
            <a:pPr algn="l"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Dastur tomonidan maxsus chaqiriladigan interruptlar.</a:t>
            </a:r>
            <a:endParaRPr lang="en-US" sz="1300" dirty="0"/>
          </a:p>
        </p:txBody>
      </p:sp>
      <p:sp>
        <p:nvSpPr>
          <p:cNvPr id="15" name="Text 11"/>
          <p:cNvSpPr/>
          <p:nvPr/>
        </p:nvSpPr>
        <p:spPr>
          <a:xfrm>
            <a:off x="6070402" y="6727388"/>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System call'lar</a:t>
            </a:r>
            <a:endParaRPr lang="en-US" sz="1300" dirty="0"/>
          </a:p>
        </p:txBody>
      </p:sp>
      <p:sp>
        <p:nvSpPr>
          <p:cNvPr id="16" name="Text 12"/>
          <p:cNvSpPr/>
          <p:nvPr/>
        </p:nvSpPr>
        <p:spPr>
          <a:xfrm>
            <a:off x="6070402" y="7052786"/>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Operatsion tizim xizmatlari</a:t>
            </a:r>
            <a:endParaRPr lang="en-US" sz="1300" dirty="0"/>
          </a:p>
        </p:txBody>
      </p:sp>
      <p:sp>
        <p:nvSpPr>
          <p:cNvPr id="17" name="Text 13"/>
          <p:cNvSpPr/>
          <p:nvPr/>
        </p:nvSpPr>
        <p:spPr>
          <a:xfrm>
            <a:off x="10269498" y="1789867"/>
            <a:ext cx="2503051" cy="320397"/>
          </a:xfrm>
          <a:prstGeom prst="rect">
            <a:avLst/>
          </a:prstGeom>
          <a:noFill/>
          <a:ln/>
        </p:spPr>
        <p:txBody>
          <a:bodyPr wrap="none" lIns="0" tIns="0" rIns="0" bIns="0" rtlCol="0" anchor="t"/>
          <a:lstStyle/>
          <a:p>
            <a:pPr algn="l" indent="0" marL="0">
              <a:lnSpc>
                <a:spcPts val="2450"/>
              </a:lnSpc>
              <a:buNone/>
            </a:pPr>
            <a:r>
              <a:rPr lang="en-US" sz="1950" dirty="0">
                <a:solidFill>
                  <a:srgbClr val="000000"/>
                </a:solidFill>
                <a:latin typeface="Montserrat" pitchFamily="34" charset="0"/>
                <a:ea typeface="Montserrat" pitchFamily="34" charset="-122"/>
                <a:cs typeface="Montserrat" pitchFamily="34" charset="-120"/>
              </a:rPr>
              <a:t>3️⃣</a:t>
            </a:r>
            <a:pPr algn="l" indent="0" marL="0">
              <a:lnSpc>
                <a:spcPts val="2450"/>
              </a:lnSpc>
              <a:buNone/>
            </a:pPr>
            <a:r>
              <a:rPr lang="en-US" sz="1950" dirty="0">
                <a:solidFill>
                  <a:srgbClr val="F2F0F4"/>
                </a:solidFill>
                <a:latin typeface="Montserrat" pitchFamily="34" charset="0"/>
                <a:ea typeface="Montserrat" pitchFamily="34" charset="-122"/>
                <a:cs typeface="Montserrat" pitchFamily="34" charset="-120"/>
              </a:rPr>
              <a:t> Exception / Fault</a:t>
            </a:r>
            <a:endParaRPr lang="en-US" sz="1950" dirty="0"/>
          </a:p>
        </p:txBody>
      </p:sp>
      <p:sp>
        <p:nvSpPr>
          <p:cNvPr id="18" name="Text 14"/>
          <p:cNvSpPr/>
          <p:nvPr/>
        </p:nvSpPr>
        <p:spPr>
          <a:xfrm>
            <a:off x="10269498" y="2277070"/>
            <a:ext cx="3784521" cy="534114"/>
          </a:xfrm>
          <a:prstGeom prst="rect">
            <a:avLst/>
          </a:prstGeom>
          <a:noFill/>
          <a:ln/>
        </p:spPr>
        <p:txBody>
          <a:bodyPr wrap="square" lIns="0" tIns="0" rIns="0" bIns="0" rtlCol="0" anchor="t"/>
          <a:lstStyle/>
          <a:p>
            <a:pPr algn="l"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CPU ichida yuzaga keladigan xato holatlari sababli chaqiriladi.</a:t>
            </a:r>
            <a:endParaRPr lang="en-US" sz="1300" dirty="0"/>
          </a:p>
        </p:txBody>
      </p:sp>
      <p:sp>
        <p:nvSpPr>
          <p:cNvPr id="19" name="Text 15"/>
          <p:cNvSpPr/>
          <p:nvPr/>
        </p:nvSpPr>
        <p:spPr>
          <a:xfrm>
            <a:off x="10269498" y="2961323"/>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Nolga bo'lishga urinish</a:t>
            </a:r>
            <a:endParaRPr lang="en-US" sz="1300" dirty="0"/>
          </a:p>
        </p:txBody>
      </p:sp>
      <p:sp>
        <p:nvSpPr>
          <p:cNvPr id="20" name="Text 16"/>
          <p:cNvSpPr/>
          <p:nvPr/>
        </p:nvSpPr>
        <p:spPr>
          <a:xfrm>
            <a:off x="10269498" y="3286720"/>
            <a:ext cx="3784521" cy="53411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Xotiraga noto'g'ri murojaat (Memory access error)</a:t>
            </a:r>
            <a:endParaRPr lang="en-US" sz="1300" dirty="0"/>
          </a:p>
        </p:txBody>
      </p:sp>
      <p:sp>
        <p:nvSpPr>
          <p:cNvPr id="21" name="Shape 17"/>
          <p:cNvSpPr/>
          <p:nvPr/>
        </p:nvSpPr>
        <p:spPr>
          <a:xfrm>
            <a:off x="10269498" y="4091867"/>
            <a:ext cx="3784521" cy="28456"/>
          </a:xfrm>
          <a:prstGeom prst="rect">
            <a:avLst/>
          </a:prstGeom>
          <a:solidFill>
            <a:srgbClr val="DCD7E5">
              <a:alpha val="50000"/>
            </a:srgbClr>
          </a:solidFill>
          <a:ln/>
        </p:spPr>
      </p:sp>
      <p:sp>
        <p:nvSpPr>
          <p:cNvPr id="22" name="Text 18"/>
          <p:cNvSpPr/>
          <p:nvPr/>
        </p:nvSpPr>
        <p:spPr>
          <a:xfrm>
            <a:off x="10269498" y="4307919"/>
            <a:ext cx="3664029" cy="312777"/>
          </a:xfrm>
          <a:prstGeom prst="rect">
            <a:avLst/>
          </a:prstGeom>
          <a:noFill/>
          <a:ln/>
        </p:spPr>
        <p:txBody>
          <a:bodyPr wrap="none" lIns="0" tIns="0" rIns="0" bIns="0" rtlCol="0" anchor="t"/>
          <a:lstStyle/>
          <a:p>
            <a:pPr algn="l" indent="0" marL="0">
              <a:lnSpc>
                <a:spcPts val="2450"/>
              </a:lnSpc>
              <a:buNone/>
            </a:pPr>
            <a:r>
              <a:rPr lang="en-US" sz="1950" dirty="0">
                <a:solidFill>
                  <a:srgbClr val="F2F0F4"/>
                </a:solidFill>
                <a:latin typeface="Montserrat" pitchFamily="34" charset="0"/>
                <a:ea typeface="Montserrat" pitchFamily="34" charset="-122"/>
                <a:cs typeface="Montserrat" pitchFamily="34" charset="-120"/>
              </a:rPr>
              <a:t>Interrupt Ustuvorligi (Priority)</a:t>
            </a:r>
            <a:endParaRPr lang="en-US" sz="1950" dirty="0"/>
          </a:p>
        </p:txBody>
      </p:sp>
      <p:sp>
        <p:nvSpPr>
          <p:cNvPr id="23" name="Text 19"/>
          <p:cNvSpPr/>
          <p:nvPr/>
        </p:nvSpPr>
        <p:spPr>
          <a:xfrm>
            <a:off x="10269498" y="4787503"/>
            <a:ext cx="3784521" cy="801172"/>
          </a:xfrm>
          <a:prstGeom prst="rect">
            <a:avLst/>
          </a:prstGeom>
          <a:noFill/>
          <a:ln/>
        </p:spPr>
        <p:txBody>
          <a:bodyPr wrap="square" lIns="0" tIns="0" rIns="0" bIns="0" rtlCol="0" anchor="t"/>
          <a:lstStyle/>
          <a:p>
            <a:pPr algn="l"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Real vaqt tizimlarida hamma interrupt teng emas. Yuqori prioritetli interruptlar past prioritetlilarni to'xtatib, o'zini bajaradi (</a:t>
            </a:r>
            <a:pPr algn="l" indent="0" marL="0">
              <a:lnSpc>
                <a:spcPts val="2100"/>
              </a:lnSpc>
              <a:buNone/>
            </a:pPr>
            <a:r>
              <a:rPr lang="en-US" sz="1300" b="1" dirty="0">
                <a:solidFill>
                  <a:srgbClr val="DCD7E5"/>
                </a:solidFill>
                <a:latin typeface="Heebo Light" pitchFamily="34" charset="0"/>
                <a:ea typeface="Heebo Light" pitchFamily="34" charset="-122"/>
                <a:cs typeface="Heebo Light" pitchFamily="34" charset="-120"/>
              </a:rPr>
              <a:t>nested interrupts</a:t>
            </a:r>
            <a:pPr algn="l"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a:t>
            </a:r>
            <a:endParaRPr lang="en-US" sz="1300" dirty="0"/>
          </a:p>
        </p:txBody>
      </p:sp>
      <p:sp>
        <p:nvSpPr>
          <p:cNvPr id="24" name="Text 20"/>
          <p:cNvSpPr/>
          <p:nvPr/>
        </p:nvSpPr>
        <p:spPr>
          <a:xfrm>
            <a:off x="10269498" y="5738813"/>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DCD7E5"/>
                </a:solidFill>
                <a:latin typeface="Heebo Light" pitchFamily="34" charset="0"/>
                <a:ea typeface="Heebo Light" pitchFamily="34" charset="-122"/>
                <a:cs typeface="Heebo Light" pitchFamily="34" charset="-120"/>
              </a:rPr>
              <a:t>Eng yuqori:</a:t>
            </a:r>
            <a:pPr algn="l"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 Timer interrupt</a:t>
            </a:r>
            <a:endParaRPr lang="en-US" sz="1300" dirty="0"/>
          </a:p>
        </p:txBody>
      </p:sp>
      <p:sp>
        <p:nvSpPr>
          <p:cNvPr id="25" name="Text 21"/>
          <p:cNvSpPr/>
          <p:nvPr/>
        </p:nvSpPr>
        <p:spPr>
          <a:xfrm>
            <a:off x="10269498" y="6064210"/>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Sensor signallari</a:t>
            </a:r>
            <a:endParaRPr lang="en-US" sz="1300" dirty="0"/>
          </a:p>
        </p:txBody>
      </p:sp>
      <p:sp>
        <p:nvSpPr>
          <p:cNvPr id="26" name="Text 22"/>
          <p:cNvSpPr/>
          <p:nvPr/>
        </p:nvSpPr>
        <p:spPr>
          <a:xfrm>
            <a:off x="10269498" y="6389608"/>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CD7E5"/>
                </a:solidFill>
                <a:latin typeface="Heebo Light" pitchFamily="34" charset="0"/>
                <a:ea typeface="Heebo Light" pitchFamily="34" charset="-122"/>
                <a:cs typeface="Heebo Light" pitchFamily="34" charset="-120"/>
              </a:rPr>
              <a:t>Tarmoq faoliyati</a:t>
            </a:r>
            <a:endParaRPr lang="en-US" sz="1300" dirty="0"/>
          </a:p>
        </p:txBody>
      </p:sp>
      <p:sp>
        <p:nvSpPr>
          <p:cNvPr id="27" name="Text 23"/>
          <p:cNvSpPr/>
          <p:nvPr/>
        </p:nvSpPr>
        <p:spPr>
          <a:xfrm>
            <a:off x="10269498" y="6715006"/>
            <a:ext cx="3784521" cy="267057"/>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DCD7E5"/>
                </a:solidFill>
                <a:latin typeface="Heebo Light" pitchFamily="34" charset="0"/>
                <a:ea typeface="Heebo Light" pitchFamily="34" charset="-122"/>
                <a:cs typeface="Heebo Light" pitchFamily="34" charset="-120"/>
              </a:rPr>
              <a:t>Eng past:</a:t>
            </a:r>
            <a:pPr algn="l" indent="0" marL="0">
              <a:lnSpc>
                <a:spcPts val="2100"/>
              </a:lnSpc>
              <a:buNone/>
            </a:pPr>
            <a:r>
              <a:rPr lang="en-US" sz="1300" dirty="0">
                <a:solidFill>
                  <a:srgbClr val="DCD7E5"/>
                </a:solidFill>
                <a:latin typeface="Heebo Light" pitchFamily="34" charset="0"/>
                <a:ea typeface="Heebo Light" pitchFamily="34" charset="-122"/>
                <a:cs typeface="Heebo Light" pitchFamily="34" charset="-120"/>
              </a:rPr>
              <a:t> Klaviatura</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41863"/>
          </a:xfrm>
          <a:prstGeom prst="rect">
            <a:avLst/>
          </a:prstGeom>
        </p:spPr>
      </p:pic>
      <p:sp>
        <p:nvSpPr>
          <p:cNvPr id="3" name="Text 0"/>
          <p:cNvSpPr/>
          <p:nvPr/>
        </p:nvSpPr>
        <p:spPr>
          <a:xfrm>
            <a:off x="565666" y="444460"/>
            <a:ext cx="8012668" cy="1010126"/>
          </a:xfrm>
          <a:prstGeom prst="rect">
            <a:avLst/>
          </a:prstGeom>
          <a:noFill/>
          <a:ln/>
        </p:spPr>
        <p:txBody>
          <a:bodyPr wrap="square" lIns="0" tIns="0" rIns="0" bIns="0" rtlCol="0" anchor="t"/>
          <a:lstStyle/>
          <a:p>
            <a:pPr algn="l" indent="0" marL="0">
              <a:lnSpc>
                <a:spcPts val="3950"/>
              </a:lnSpc>
              <a:buNone/>
            </a:pPr>
            <a:r>
              <a:rPr lang="en-US" sz="3150" dirty="0">
                <a:solidFill>
                  <a:srgbClr val="F2F0F4"/>
                </a:solidFill>
                <a:latin typeface="Montserrat" pitchFamily="34" charset="0"/>
                <a:ea typeface="Montserrat" pitchFamily="34" charset="-122"/>
                <a:cs typeface="Montserrat" pitchFamily="34" charset="-120"/>
              </a:rPr>
              <a:t>ISR (Interrupt Service Routine) Yozish Qoidalari</a:t>
            </a:r>
            <a:endParaRPr lang="en-US" sz="3150" dirty="0"/>
          </a:p>
        </p:txBody>
      </p:sp>
      <p:sp>
        <p:nvSpPr>
          <p:cNvPr id="4" name="Text 1"/>
          <p:cNvSpPr/>
          <p:nvPr/>
        </p:nvSpPr>
        <p:spPr>
          <a:xfrm>
            <a:off x="565666" y="1696998"/>
            <a:ext cx="8012668" cy="517208"/>
          </a:xfrm>
          <a:prstGeom prst="rect">
            <a:avLst/>
          </a:prstGeom>
          <a:noFill/>
          <a:ln/>
        </p:spPr>
        <p:txBody>
          <a:bodyPr wrap="squar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ISR real vaqt tizimlarining yuragi bo'lganligi sababli, uni to'g'ri yozish juda muhim. Noto'g'ri yozilgan ISR butun tizimni ishdan chiqarishi mumkin.</a:t>
            </a:r>
            <a:endParaRPr lang="en-US" sz="1250" dirty="0"/>
          </a:p>
        </p:txBody>
      </p:sp>
      <p:sp>
        <p:nvSpPr>
          <p:cNvPr id="5" name="Shape 2"/>
          <p:cNvSpPr/>
          <p:nvPr/>
        </p:nvSpPr>
        <p:spPr>
          <a:xfrm>
            <a:off x="565666" y="2638425"/>
            <a:ext cx="8012668" cy="2172533"/>
          </a:xfrm>
          <a:prstGeom prst="roundRect">
            <a:avLst>
              <a:gd name="adj" fmla="val 5051"/>
            </a:avLst>
          </a:prstGeom>
          <a:solidFill>
            <a:srgbClr val="0D0A2C">
              <a:alpha val="95000"/>
            </a:srgbClr>
          </a:solidFill>
          <a:ln/>
        </p:spPr>
      </p:sp>
      <p:pic>
        <p:nvPicPr>
          <p:cNvPr id="6" name="Image 1" descr="preencoded.png">    </p:cNvPr>
          <p:cNvPicPr>
            <a:picLocks noChangeAspect="1"/>
          </p:cNvPicPr>
          <p:nvPr/>
        </p:nvPicPr>
        <p:blipFill>
          <a:blip r:embed="rId2"/>
          <a:stretch>
            <a:fillRect/>
          </a:stretch>
        </p:blipFill>
        <p:spPr>
          <a:xfrm>
            <a:off x="565666" y="2615565"/>
            <a:ext cx="8012668" cy="91440"/>
          </a:xfrm>
          <a:prstGeom prst="rect">
            <a:avLst/>
          </a:prstGeom>
        </p:spPr>
      </p:pic>
      <p:pic>
        <p:nvPicPr>
          <p:cNvPr id="7" name="Image 2" descr="preencoded.png">    </p:cNvPr>
          <p:cNvPicPr>
            <a:picLocks noChangeAspect="1"/>
          </p:cNvPicPr>
          <p:nvPr/>
        </p:nvPicPr>
        <p:blipFill>
          <a:blip r:embed="rId3"/>
          <a:stretch>
            <a:fillRect/>
          </a:stretch>
        </p:blipFill>
        <p:spPr>
          <a:xfrm>
            <a:off x="4329589" y="2396014"/>
            <a:ext cx="484823" cy="484823"/>
          </a:xfrm>
          <a:prstGeom prst="rect">
            <a:avLst/>
          </a:prstGeom>
        </p:spPr>
      </p:pic>
      <p:pic>
        <p:nvPicPr>
          <p:cNvPr id="8" name="Image 3"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4964" y="2541389"/>
            <a:ext cx="193953" cy="193953"/>
          </a:xfrm>
          <a:prstGeom prst="rect">
            <a:avLst/>
          </a:prstGeom>
        </p:spPr>
      </p:pic>
      <p:sp>
        <p:nvSpPr>
          <p:cNvPr id="9" name="Text 3"/>
          <p:cNvSpPr/>
          <p:nvPr/>
        </p:nvSpPr>
        <p:spPr>
          <a:xfrm>
            <a:off x="750094" y="3042523"/>
            <a:ext cx="3366730" cy="252532"/>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ISR ichida bo'lishi </a:t>
            </a:r>
            <a:pPr algn="l" indent="0" marL="0">
              <a:lnSpc>
                <a:spcPts val="1950"/>
              </a:lnSpc>
              <a:buNone/>
            </a:pPr>
            <a:r>
              <a:rPr lang="en-US" sz="1550" dirty="0">
                <a:solidFill>
                  <a:srgbClr val="481C9E"/>
                </a:solidFill>
                <a:latin typeface="Montserrat" pitchFamily="34" charset="0"/>
                <a:ea typeface="Montserrat" pitchFamily="34" charset="-122"/>
                <a:cs typeface="Montserrat" pitchFamily="34" charset="-120"/>
              </a:rPr>
              <a:t>MUMKIN EMAS</a:t>
            </a:r>
            <a:endParaRPr lang="en-US" sz="1550" dirty="0"/>
          </a:p>
        </p:txBody>
      </p:sp>
      <p:sp>
        <p:nvSpPr>
          <p:cNvPr id="10" name="Text 4"/>
          <p:cNvSpPr/>
          <p:nvPr/>
        </p:nvSpPr>
        <p:spPr>
          <a:xfrm>
            <a:off x="750094" y="3391972"/>
            <a:ext cx="7643813" cy="273844"/>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DCD7E5"/>
                </a:solidFill>
                <a:highlight>
                  <a:srgbClr val="1A1739"/>
                </a:highlight>
                <a:latin typeface="Consolas" pitchFamily="34" charset="0"/>
                <a:ea typeface="Consolas" pitchFamily="34" charset="-122"/>
                <a:cs typeface="Consolas" pitchFamily="34" charset="-120"/>
              </a:rPr>
              <a:t>sleep()</a:t>
            </a:r>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 yoki boshqa bloklaydigan funksiyalar</a:t>
            </a:r>
            <a:endParaRPr lang="en-US" sz="1250" dirty="0"/>
          </a:p>
        </p:txBody>
      </p:sp>
      <p:sp>
        <p:nvSpPr>
          <p:cNvPr id="11" name="Text 5"/>
          <p:cNvSpPr/>
          <p:nvPr/>
        </p:nvSpPr>
        <p:spPr>
          <a:xfrm>
            <a:off x="750094" y="3722370"/>
            <a:ext cx="7643813" cy="273844"/>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DCD7E5"/>
                </a:solidFill>
                <a:highlight>
                  <a:srgbClr val="1A1739"/>
                </a:highlight>
                <a:latin typeface="Consolas" pitchFamily="34" charset="0"/>
                <a:ea typeface="Consolas" pitchFamily="34" charset="-122"/>
                <a:cs typeface="Consolas" pitchFamily="34" charset="-120"/>
              </a:rPr>
              <a:t>malloc()</a:t>
            </a:r>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 (dinamik xotira ajratish)</a:t>
            </a:r>
            <a:endParaRPr lang="en-US" sz="1250" dirty="0"/>
          </a:p>
        </p:txBody>
      </p:sp>
      <p:sp>
        <p:nvSpPr>
          <p:cNvPr id="12" name="Text 6"/>
          <p:cNvSpPr/>
          <p:nvPr/>
        </p:nvSpPr>
        <p:spPr>
          <a:xfrm>
            <a:off x="750094" y="4052768"/>
            <a:ext cx="7643813" cy="258604"/>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DCD7E5"/>
                </a:solidFill>
                <a:latin typeface="Heebo Light" pitchFamily="34" charset="0"/>
                <a:ea typeface="Heebo Light" pitchFamily="34" charset="-122"/>
                <a:cs typeface="Heebo Light" pitchFamily="34" charset="-120"/>
              </a:rPr>
              <a:t>Database yoki tarmoq so'rovlari</a:t>
            </a:r>
            <a:endParaRPr lang="en-US" sz="1250" dirty="0"/>
          </a:p>
        </p:txBody>
      </p:sp>
      <p:sp>
        <p:nvSpPr>
          <p:cNvPr id="13" name="Text 7"/>
          <p:cNvSpPr/>
          <p:nvPr/>
        </p:nvSpPr>
        <p:spPr>
          <a:xfrm>
            <a:off x="750094" y="4367927"/>
            <a:ext cx="7643813" cy="258604"/>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DCD7E5"/>
                </a:solidFill>
                <a:latin typeface="Heebo Light" pitchFamily="34" charset="0"/>
                <a:ea typeface="Heebo Light" pitchFamily="34" charset="-122"/>
                <a:cs typeface="Heebo Light" pitchFamily="34" charset="-120"/>
              </a:rPr>
              <a:t>Uzoq davom etuvchi looplar</a:t>
            </a:r>
            <a:endParaRPr lang="en-US" sz="1250" dirty="0"/>
          </a:p>
        </p:txBody>
      </p:sp>
      <p:sp>
        <p:nvSpPr>
          <p:cNvPr id="14" name="Shape 8"/>
          <p:cNvSpPr/>
          <p:nvPr/>
        </p:nvSpPr>
        <p:spPr>
          <a:xfrm>
            <a:off x="565666" y="5214938"/>
            <a:ext cx="8012668" cy="2142053"/>
          </a:xfrm>
          <a:prstGeom prst="roundRect">
            <a:avLst>
              <a:gd name="adj" fmla="val 5123"/>
            </a:avLst>
          </a:prstGeom>
          <a:solidFill>
            <a:srgbClr val="0D0A2C">
              <a:alpha val="95000"/>
            </a:srgbClr>
          </a:solidFill>
          <a:ln/>
        </p:spPr>
      </p:sp>
      <p:pic>
        <p:nvPicPr>
          <p:cNvPr id="15" name="Image 4" descr="preencoded.png">    </p:cNvPr>
          <p:cNvPicPr>
            <a:picLocks noChangeAspect="1"/>
          </p:cNvPicPr>
          <p:nvPr/>
        </p:nvPicPr>
        <p:blipFill>
          <a:blip r:embed="rId6"/>
          <a:stretch>
            <a:fillRect/>
          </a:stretch>
        </p:blipFill>
        <p:spPr>
          <a:xfrm>
            <a:off x="565666" y="5192078"/>
            <a:ext cx="8012668" cy="91440"/>
          </a:xfrm>
          <a:prstGeom prst="rect">
            <a:avLst/>
          </a:prstGeom>
        </p:spPr>
      </p:pic>
      <p:pic>
        <p:nvPicPr>
          <p:cNvPr id="16" name="Image 5" descr="preencoded.png">    </p:cNvPr>
          <p:cNvPicPr>
            <a:picLocks noChangeAspect="1"/>
          </p:cNvPicPr>
          <p:nvPr/>
        </p:nvPicPr>
        <p:blipFill>
          <a:blip r:embed="rId7"/>
          <a:stretch>
            <a:fillRect/>
          </a:stretch>
        </p:blipFill>
        <p:spPr>
          <a:xfrm>
            <a:off x="4329589" y="4972526"/>
            <a:ext cx="484823" cy="484823"/>
          </a:xfrm>
          <a:prstGeom prst="rect">
            <a:avLst/>
          </a:prstGeom>
        </p:spPr>
      </p:pic>
      <p:pic>
        <p:nvPicPr>
          <p:cNvPr id="17" name="Image 6"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4964" y="5117902"/>
            <a:ext cx="193953" cy="193953"/>
          </a:xfrm>
          <a:prstGeom prst="rect">
            <a:avLst/>
          </a:prstGeom>
        </p:spPr>
      </p:pic>
      <p:sp>
        <p:nvSpPr>
          <p:cNvPr id="18" name="Text 9"/>
          <p:cNvSpPr/>
          <p:nvPr/>
        </p:nvSpPr>
        <p:spPr>
          <a:xfrm>
            <a:off x="750094" y="5619036"/>
            <a:ext cx="2515553" cy="252532"/>
          </a:xfrm>
          <a:prstGeom prst="rect">
            <a:avLst/>
          </a:prstGeom>
          <a:noFill/>
          <a:ln/>
        </p:spPr>
        <p:txBody>
          <a:bodyPr wrap="none" lIns="0" tIns="0" rIns="0" bIns="0" rtlCol="0" anchor="t"/>
          <a:lstStyle/>
          <a:p>
            <a:pPr algn="l"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ISR ichida bo'lishi </a:t>
            </a:r>
            <a:pPr algn="l" indent="0" marL="0">
              <a:lnSpc>
                <a:spcPts val="1950"/>
              </a:lnSpc>
              <a:buNone/>
            </a:pPr>
            <a:r>
              <a:rPr lang="en-US" sz="1550" dirty="0">
                <a:solidFill>
                  <a:srgbClr val="481C9E"/>
                </a:solidFill>
                <a:latin typeface="Montserrat" pitchFamily="34" charset="0"/>
                <a:ea typeface="Montserrat" pitchFamily="34" charset="-122"/>
                <a:cs typeface="Montserrat" pitchFamily="34" charset="-120"/>
              </a:rPr>
              <a:t>KERAK</a:t>
            </a:r>
            <a:endParaRPr lang="en-US" sz="1550" dirty="0"/>
          </a:p>
        </p:txBody>
      </p:sp>
      <p:sp>
        <p:nvSpPr>
          <p:cNvPr id="19" name="Text 10"/>
          <p:cNvSpPr/>
          <p:nvPr/>
        </p:nvSpPr>
        <p:spPr>
          <a:xfrm>
            <a:off x="750094" y="5968484"/>
            <a:ext cx="7643813" cy="258604"/>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DCD7E5"/>
                </a:solidFill>
                <a:latin typeface="Heebo Light" pitchFamily="34" charset="0"/>
                <a:ea typeface="Heebo Light" pitchFamily="34" charset="-122"/>
                <a:cs typeface="Heebo Light" pitchFamily="34" charset="-120"/>
              </a:rPr>
              <a:t>Flag o'rnatish</a:t>
            </a:r>
            <a:endParaRPr lang="en-US" sz="1250" dirty="0"/>
          </a:p>
        </p:txBody>
      </p:sp>
      <p:sp>
        <p:nvSpPr>
          <p:cNvPr id="20" name="Text 11"/>
          <p:cNvSpPr/>
          <p:nvPr/>
        </p:nvSpPr>
        <p:spPr>
          <a:xfrm>
            <a:off x="750094" y="6283643"/>
            <a:ext cx="7643813" cy="258604"/>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DCD7E5"/>
                </a:solidFill>
                <a:latin typeface="Heebo Light" pitchFamily="34" charset="0"/>
                <a:ea typeface="Heebo Light" pitchFamily="34" charset="-122"/>
                <a:cs typeface="Heebo Light" pitchFamily="34" charset="-120"/>
              </a:rPr>
              <a:t>Hisoblagichni oshirish (counter)</a:t>
            </a:r>
            <a:endParaRPr lang="en-US" sz="1250" dirty="0"/>
          </a:p>
        </p:txBody>
      </p:sp>
      <p:sp>
        <p:nvSpPr>
          <p:cNvPr id="21" name="Text 12"/>
          <p:cNvSpPr/>
          <p:nvPr/>
        </p:nvSpPr>
        <p:spPr>
          <a:xfrm>
            <a:off x="750094" y="6598801"/>
            <a:ext cx="7643813" cy="258604"/>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DCD7E5"/>
                </a:solidFill>
                <a:latin typeface="Heebo Light" pitchFamily="34" charset="0"/>
                <a:ea typeface="Heebo Light" pitchFamily="34" charset="-122"/>
                <a:cs typeface="Heebo Light" pitchFamily="34" charset="-120"/>
              </a:rPr>
              <a:t>Ma'lumotni bufferga yozish</a:t>
            </a:r>
            <a:endParaRPr lang="en-US" sz="1250" dirty="0"/>
          </a:p>
        </p:txBody>
      </p:sp>
      <p:sp>
        <p:nvSpPr>
          <p:cNvPr id="22" name="Text 13"/>
          <p:cNvSpPr/>
          <p:nvPr/>
        </p:nvSpPr>
        <p:spPr>
          <a:xfrm>
            <a:off x="750094" y="6913959"/>
            <a:ext cx="7643813" cy="258604"/>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DCD7E5"/>
                </a:solidFill>
                <a:latin typeface="Heebo Light" pitchFamily="34" charset="0"/>
                <a:ea typeface="Heebo Light" pitchFamily="34" charset="-122"/>
                <a:cs typeface="Heebo Light" pitchFamily="34" charset="-120"/>
              </a:rPr>
              <a:t>Keyingi taskni uyg'otish</a:t>
            </a:r>
            <a:endParaRPr lang="en-US" sz="1250" dirty="0"/>
          </a:p>
        </p:txBody>
      </p:sp>
      <p:sp>
        <p:nvSpPr>
          <p:cNvPr id="23" name="Text 14"/>
          <p:cNvSpPr/>
          <p:nvPr/>
        </p:nvSpPr>
        <p:spPr>
          <a:xfrm>
            <a:off x="565666" y="7538799"/>
            <a:ext cx="8012668" cy="258604"/>
          </a:xfrm>
          <a:prstGeom prst="rect">
            <a:avLst/>
          </a:prstGeom>
          <a:noFill/>
          <a:ln/>
        </p:spPr>
        <p:txBody>
          <a:bodyPr wrap="none" lIns="0" tIns="0" rIns="0" bIns="0" rtlCol="0" anchor="t"/>
          <a:lstStyle/>
          <a:p>
            <a:pPr algn="l" indent="0" marL="0">
              <a:lnSpc>
                <a:spcPts val="2000"/>
              </a:lnSpc>
              <a:buNone/>
            </a:pPr>
            <a:r>
              <a:rPr lang="en-US" sz="1250" b="1" dirty="0">
                <a:solidFill>
                  <a:srgbClr val="DCD7E5"/>
                </a:solidFill>
                <a:latin typeface="Heebo Light" pitchFamily="34" charset="0"/>
                <a:ea typeface="Heebo Light" pitchFamily="34" charset="-122"/>
                <a:cs typeface="Heebo Light" pitchFamily="34" charset="-120"/>
              </a:rPr>
              <a:t>Qoida:</a:t>
            </a:r>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 ISR qisqa, tez va bloklamaydigan bo'lishi shart.</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86539"/>
            <a:ext cx="843665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Interrupt va Scheduler (RTOS)</a:t>
            </a:r>
            <a:endParaRPr lang="en-US" sz="4450" dirty="0"/>
          </a:p>
        </p:txBody>
      </p:sp>
      <p:sp>
        <p:nvSpPr>
          <p:cNvPr id="3" name="Text 1"/>
          <p:cNvSpPr/>
          <p:nvPr/>
        </p:nvSpPr>
        <p:spPr>
          <a:xfrm>
            <a:off x="793790" y="204894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Real-Time Operatsion Tizimlar (RTOS) interruptlar yordamida vazifalarni (task) boshqaradi va bajaradi.</a:t>
            </a:r>
            <a:endParaRPr lang="en-US" sz="17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740700"/>
            <a:ext cx="226814" cy="226814"/>
          </a:xfrm>
          <a:prstGeom prst="rect">
            <a:avLst/>
          </a:prstGeom>
        </p:spPr>
      </p:pic>
      <p:pic>
        <p:nvPicPr>
          <p:cNvPr id="5" name="Image 1" descr="preencoded.png">    </p:cNvPr>
          <p:cNvPicPr>
            <a:picLocks noChangeAspect="1"/>
          </p:cNvPicPr>
          <p:nvPr/>
        </p:nvPicPr>
        <p:blipFill>
          <a:blip r:embed="rId3"/>
          <a:stretch>
            <a:fillRect/>
          </a:stretch>
        </p:blipFill>
        <p:spPr>
          <a:xfrm>
            <a:off x="793790" y="3022044"/>
            <a:ext cx="4196358" cy="30480"/>
          </a:xfrm>
          <a:prstGeom prst="rect">
            <a:avLst/>
          </a:prstGeom>
        </p:spPr>
      </p:pic>
      <p:sp>
        <p:nvSpPr>
          <p:cNvPr id="6" name="Text 2"/>
          <p:cNvSpPr/>
          <p:nvPr/>
        </p:nvSpPr>
        <p:spPr>
          <a:xfrm>
            <a:off x="793790" y="31963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Interrupt Keladi</a:t>
            </a:r>
            <a:endParaRPr lang="en-US" sz="2200" dirty="0"/>
          </a:p>
        </p:txBody>
      </p:sp>
      <p:sp>
        <p:nvSpPr>
          <p:cNvPr id="7" name="Text 3"/>
          <p:cNvSpPr/>
          <p:nvPr/>
        </p:nvSpPr>
        <p:spPr>
          <a:xfrm>
            <a:off x="793790" y="368677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Tashqi hodisa (masalan, timer) CPUga interrupt yuboradi.</a:t>
            </a:r>
            <a:endParaRPr lang="en-US" sz="17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6962" y="2740700"/>
            <a:ext cx="226814" cy="226814"/>
          </a:xfrm>
          <a:prstGeom prst="rect">
            <a:avLst/>
          </a:prstGeom>
        </p:spPr>
      </p:pic>
      <p:pic>
        <p:nvPicPr>
          <p:cNvPr id="9" name="Image 3" descr="preencoded.png">    </p:cNvPr>
          <p:cNvPicPr>
            <a:picLocks noChangeAspect="1"/>
          </p:cNvPicPr>
          <p:nvPr/>
        </p:nvPicPr>
        <p:blipFill>
          <a:blip r:embed="rId6"/>
          <a:stretch>
            <a:fillRect/>
          </a:stretch>
        </p:blipFill>
        <p:spPr>
          <a:xfrm>
            <a:off x="5216962" y="3022044"/>
            <a:ext cx="4196358" cy="30480"/>
          </a:xfrm>
          <a:prstGeom prst="rect">
            <a:avLst/>
          </a:prstGeom>
        </p:spPr>
      </p:pic>
      <p:sp>
        <p:nvSpPr>
          <p:cNvPr id="10" name="Text 4"/>
          <p:cNvSpPr/>
          <p:nvPr/>
        </p:nvSpPr>
        <p:spPr>
          <a:xfrm>
            <a:off x="5216962" y="319635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ISR Ishlaydi</a:t>
            </a:r>
            <a:endParaRPr lang="en-US" sz="2200" dirty="0"/>
          </a:p>
        </p:txBody>
      </p:sp>
      <p:sp>
        <p:nvSpPr>
          <p:cNvPr id="11" name="Text 5"/>
          <p:cNvSpPr/>
          <p:nvPr/>
        </p:nvSpPr>
        <p:spPr>
          <a:xfrm>
            <a:off x="5216962" y="368677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CPU interruptga xizmat ko'rsatish rutinini bajaradi.</a:t>
            </a:r>
            <a:endParaRPr lang="en-US" sz="1750" dirty="0"/>
          </a:p>
        </p:txBody>
      </p:sp>
      <p:pic>
        <p:nvPicPr>
          <p:cNvPr id="12"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40133" y="2740700"/>
            <a:ext cx="226814" cy="226814"/>
          </a:xfrm>
          <a:prstGeom prst="rect">
            <a:avLst/>
          </a:prstGeom>
        </p:spPr>
      </p:pic>
      <p:pic>
        <p:nvPicPr>
          <p:cNvPr id="13" name="Image 5" descr="preencoded.png">    </p:cNvPr>
          <p:cNvPicPr>
            <a:picLocks noChangeAspect="1"/>
          </p:cNvPicPr>
          <p:nvPr/>
        </p:nvPicPr>
        <p:blipFill>
          <a:blip r:embed="rId9"/>
          <a:stretch>
            <a:fillRect/>
          </a:stretch>
        </p:blipFill>
        <p:spPr>
          <a:xfrm>
            <a:off x="9640133" y="3022044"/>
            <a:ext cx="4196358" cy="30480"/>
          </a:xfrm>
          <a:prstGeom prst="rect">
            <a:avLst/>
          </a:prstGeom>
        </p:spPr>
      </p:pic>
      <p:sp>
        <p:nvSpPr>
          <p:cNvPr id="14" name="Text 6"/>
          <p:cNvSpPr/>
          <p:nvPr/>
        </p:nvSpPr>
        <p:spPr>
          <a:xfrm>
            <a:off x="9640133" y="3196352"/>
            <a:ext cx="2851547"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ISR Taskni Uyg'otadi</a:t>
            </a:r>
            <a:endParaRPr lang="en-US" sz="2200" dirty="0"/>
          </a:p>
        </p:txBody>
      </p:sp>
      <p:sp>
        <p:nvSpPr>
          <p:cNvPr id="15" name="Text 7"/>
          <p:cNvSpPr/>
          <p:nvPr/>
        </p:nvSpPr>
        <p:spPr>
          <a:xfrm>
            <a:off x="9640133" y="368677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ISR muhim vazifani (task) uyg'otadi yoki unga ma'lumot uzatadi.</a:t>
            </a:r>
            <a:endParaRPr lang="en-US" sz="1750" dirty="0"/>
          </a:p>
        </p:txBody>
      </p:sp>
      <p:pic>
        <p:nvPicPr>
          <p:cNvPr id="16" name="Image 6"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3790" y="4837748"/>
            <a:ext cx="226814" cy="226814"/>
          </a:xfrm>
          <a:prstGeom prst="rect">
            <a:avLst/>
          </a:prstGeom>
        </p:spPr>
      </p:pic>
      <p:pic>
        <p:nvPicPr>
          <p:cNvPr id="17" name="Image 7" descr="preencoded.png">    </p:cNvPr>
          <p:cNvPicPr>
            <a:picLocks noChangeAspect="1"/>
          </p:cNvPicPr>
          <p:nvPr/>
        </p:nvPicPr>
        <p:blipFill>
          <a:blip r:embed="rId12"/>
          <a:stretch>
            <a:fillRect/>
          </a:stretch>
        </p:blipFill>
        <p:spPr>
          <a:xfrm>
            <a:off x="793790" y="5141714"/>
            <a:ext cx="6407944" cy="30480"/>
          </a:xfrm>
          <a:prstGeom prst="rect">
            <a:avLst/>
          </a:prstGeom>
        </p:spPr>
      </p:pic>
      <p:sp>
        <p:nvSpPr>
          <p:cNvPr id="18" name="Text 8"/>
          <p:cNvSpPr/>
          <p:nvPr/>
        </p:nvSpPr>
        <p:spPr>
          <a:xfrm>
            <a:off x="793790" y="5338763"/>
            <a:ext cx="3115389"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Scheduler Faollashadi</a:t>
            </a:r>
            <a:endParaRPr lang="en-US" sz="2200" dirty="0"/>
          </a:p>
        </p:txBody>
      </p:sp>
      <p:sp>
        <p:nvSpPr>
          <p:cNvPr id="19" name="Text 9"/>
          <p:cNvSpPr/>
          <p:nvPr/>
        </p:nvSpPr>
        <p:spPr>
          <a:xfrm>
            <a:off x="793790" y="5829181"/>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RTOS ichidagi scheduler ishga tushadi.</a:t>
            </a:r>
            <a:endParaRPr lang="en-US" sz="1750" dirty="0"/>
          </a:p>
        </p:txBody>
      </p:sp>
      <p:pic>
        <p:nvPicPr>
          <p:cNvPr id="20" name="Image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28548" y="4837748"/>
            <a:ext cx="226814" cy="226814"/>
          </a:xfrm>
          <a:prstGeom prst="rect">
            <a:avLst/>
          </a:prstGeom>
        </p:spPr>
      </p:pic>
      <p:pic>
        <p:nvPicPr>
          <p:cNvPr id="21" name="Image 9" descr="preencoded.png">    </p:cNvPr>
          <p:cNvPicPr>
            <a:picLocks noChangeAspect="1"/>
          </p:cNvPicPr>
          <p:nvPr/>
        </p:nvPicPr>
        <p:blipFill>
          <a:blip r:embed="rId15"/>
          <a:stretch>
            <a:fillRect/>
          </a:stretch>
        </p:blipFill>
        <p:spPr>
          <a:xfrm>
            <a:off x="7428548" y="5141714"/>
            <a:ext cx="6407944" cy="30480"/>
          </a:xfrm>
          <a:prstGeom prst="rect">
            <a:avLst/>
          </a:prstGeom>
        </p:spPr>
      </p:pic>
      <p:sp>
        <p:nvSpPr>
          <p:cNvPr id="22" name="Text 10"/>
          <p:cNvSpPr/>
          <p:nvPr/>
        </p:nvSpPr>
        <p:spPr>
          <a:xfrm>
            <a:off x="7428548" y="5338763"/>
            <a:ext cx="5680472"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Eng Yuqori Prioritetli Task Ishga Tushadi</a:t>
            </a:r>
            <a:endParaRPr lang="en-US" sz="2200" dirty="0"/>
          </a:p>
        </p:txBody>
      </p:sp>
      <p:sp>
        <p:nvSpPr>
          <p:cNvPr id="23" name="Text 11"/>
          <p:cNvSpPr/>
          <p:nvPr/>
        </p:nvSpPr>
        <p:spPr>
          <a:xfrm>
            <a:off x="7428548" y="5829181"/>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Scheduler mavjud tasklar ichidan eng yuqori prioritetlisini tanlab, uni bajarishga yuklaydi.</a:t>
            </a:r>
            <a:endParaRPr lang="en-US" sz="1750" dirty="0"/>
          </a:p>
        </p:txBody>
      </p:sp>
      <p:sp>
        <p:nvSpPr>
          <p:cNvPr id="24" name="Text 12"/>
          <p:cNvSpPr/>
          <p:nvPr/>
        </p:nvSpPr>
        <p:spPr>
          <a:xfrm>
            <a:off x="793790" y="698015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Shuning uchun real-time OS da interrupt + task + priority uchligi birgalikda samarali ishlaydi.</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2025-12-20T06:29:25Z</dcterms:created>
  <dcterms:modified xsi:type="dcterms:W3CDTF">2025-12-20T06:29:25Z</dcterms:modified>
</cp:coreProperties>
</file>